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Rectangle 1"/>
          <p:cNvSpPr/>
          <p:nvPr/>
        </p:nvSpPr>
        <p:spPr>
          <a:xfrm>
            <a:off x="0" y="0"/>
            <a:ext cx="274320" cy="6858000"/>
          </a:xfrm>
          <a:prstGeom prst="rect">
            <a:avLst/>
          </a:prstGeom>
          <a:solidFill>
            <a:srgbClr val="008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274320" y="0"/>
            <a:ext cx="45720" cy="6858000"/>
          </a:xfrm>
          <a:prstGeom prst="rect">
            <a:avLst/>
          </a:prstGeom>
          <a:solidFill>
            <a:srgbClr val="00C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vf_logo_256.png"/>
          <p:cNvPicPr>
            <a:picLocks noChangeAspect="1"/>
          </p:cNvPicPr>
          <p:nvPr/>
        </p:nvPicPr>
        <p:blipFill>
          <a:blip r:embed="rId2"/>
          <a:stretch>
            <a:fillRect/>
          </a:stretch>
        </p:blipFill>
        <p:spPr>
          <a:xfrm>
            <a:off x="10424160" y="457200"/>
            <a:ext cx="1280160" cy="1280160"/>
          </a:xfrm>
          <a:prstGeom prst="rect">
            <a:avLst/>
          </a:prstGeom>
        </p:spPr>
      </p:pic>
      <p:sp>
        <p:nvSpPr>
          <p:cNvPr id="5" name="TextBox 4"/>
          <p:cNvSpPr txBox="1"/>
          <p:nvPr/>
        </p:nvSpPr>
        <p:spPr>
          <a:xfrm>
            <a:off x="914400" y="640080"/>
            <a:ext cx="5486400" cy="365760"/>
          </a:xfrm>
          <a:prstGeom prst="rect">
            <a:avLst/>
          </a:prstGeom>
          <a:noFill/>
        </p:spPr>
        <p:txBody>
          <a:bodyPr wrap="square" lIns="0" rIns="0" tIns="0" bIns="0" anchor="t">
            <a:spAutoFit/>
          </a:bodyPr>
          <a:lstStyle/>
          <a:p>
            <a:pPr algn="l"/>
            <a:r>
              <a:rPr sz="1400" b="1" i="0">
                <a:solidFill>
                  <a:srgbClr val="00C0E0"/>
                </a:solidFill>
                <a:latin typeface="Calibri"/>
              </a:rPr>
              <a:t>VERTEX FRONTIER</a:t>
            </a:r>
          </a:p>
        </p:txBody>
      </p:sp>
      <p:sp>
        <p:nvSpPr>
          <p:cNvPr id="6" name="TextBox 5"/>
          <p:cNvSpPr txBox="1"/>
          <p:nvPr/>
        </p:nvSpPr>
        <p:spPr>
          <a:xfrm>
            <a:off x="914400" y="1828800"/>
            <a:ext cx="10058400" cy="2286000"/>
          </a:xfrm>
          <a:prstGeom prst="rect">
            <a:avLst/>
          </a:prstGeom>
          <a:noFill/>
        </p:spPr>
        <p:txBody>
          <a:bodyPr wrap="square" lIns="0" rIns="0" tIns="0" bIns="0" anchor="t">
            <a:spAutoFit/>
          </a:bodyPr>
          <a:lstStyle/>
          <a:p>
            <a:pPr algn="l"/>
            <a:r>
              <a:rPr sz="6400" b="1" i="0">
                <a:solidFill>
                  <a:srgbClr val="F1F5F9"/>
                </a:solidFill>
                <a:latin typeface="Calibri"/>
              </a:rPr>
              <a:t>Agentic AI Security</a:t>
            </a:r>
          </a:p>
        </p:txBody>
      </p:sp>
      <p:sp>
        <p:nvSpPr>
          <p:cNvPr id="7" name="TextBox 6"/>
          <p:cNvSpPr txBox="1"/>
          <p:nvPr/>
        </p:nvSpPr>
        <p:spPr>
          <a:xfrm>
            <a:off x="914400" y="3108960"/>
            <a:ext cx="10058400" cy="731520"/>
          </a:xfrm>
          <a:prstGeom prst="rect">
            <a:avLst/>
          </a:prstGeom>
          <a:noFill/>
        </p:spPr>
        <p:txBody>
          <a:bodyPr wrap="square" lIns="0" rIns="0" tIns="0" bIns="0" anchor="t">
            <a:spAutoFit/>
          </a:bodyPr>
          <a:lstStyle/>
          <a:p>
            <a:pPr algn="l"/>
            <a:r>
              <a:rPr sz="2400" b="0" i="1">
                <a:solidFill>
                  <a:srgbClr val="00C0E0"/>
                </a:solidFill>
                <a:latin typeface="Calibri"/>
              </a:rPr>
              <a:t>A Board-Level Briefing on the Risk That's Already Here</a:t>
            </a:r>
          </a:p>
        </p:txBody>
      </p:sp>
      <p:sp>
        <p:nvSpPr>
          <p:cNvPr id="8" name="Rectangle 7"/>
          <p:cNvSpPr/>
          <p:nvPr/>
        </p:nvSpPr>
        <p:spPr>
          <a:xfrm>
            <a:off x="914400" y="4114800"/>
            <a:ext cx="2286000" cy="36576"/>
          </a:xfrm>
          <a:prstGeom prst="rect">
            <a:avLst/>
          </a:prstGeom>
          <a:solidFill>
            <a:srgbClr val="008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14400" y="4389120"/>
            <a:ext cx="10058400" cy="914400"/>
          </a:xfrm>
          <a:prstGeom prst="rect">
            <a:avLst/>
          </a:prstGeom>
          <a:noFill/>
        </p:spPr>
        <p:txBody>
          <a:bodyPr wrap="square" lIns="0" rIns="0" tIns="0" bIns="0" anchor="t">
            <a:spAutoFit/>
          </a:bodyPr>
          <a:lstStyle/>
          <a:p>
            <a:pPr algn="l"/>
            <a:r>
              <a:rPr sz="1800" b="0" i="0">
                <a:solidFill>
                  <a:srgbClr val="F1F5F9"/>
                </a:solidFill>
                <a:latin typeface="Calibri"/>
              </a:rPr>
              <a:t>Prepared for the Board of Directors</a:t>
            </a:r>
          </a:p>
        </p:txBody>
      </p:sp>
      <p:sp>
        <p:nvSpPr>
          <p:cNvPr id="10" name="TextBox 9"/>
          <p:cNvSpPr txBox="1"/>
          <p:nvPr/>
        </p:nvSpPr>
        <p:spPr>
          <a:xfrm>
            <a:off x="914400" y="4754880"/>
            <a:ext cx="10058400" cy="457200"/>
          </a:xfrm>
          <a:prstGeom prst="rect">
            <a:avLst/>
          </a:prstGeom>
          <a:noFill/>
        </p:spPr>
        <p:txBody>
          <a:bodyPr wrap="square" lIns="0" rIns="0" tIns="0" bIns="0" anchor="t">
            <a:spAutoFit/>
          </a:bodyPr>
          <a:lstStyle/>
          <a:p>
            <a:pPr algn="l"/>
            <a:r>
              <a:rPr sz="1400" b="0" i="0">
                <a:solidFill>
                  <a:srgbClr val="94A3B8"/>
                </a:solidFill>
                <a:latin typeface="Calibri"/>
              </a:rPr>
              <a:t>Briefing duration: 20 minutes  •  Q&amp;A: 10 minutes</a:t>
            </a:r>
          </a:p>
        </p:txBody>
      </p:sp>
      <p:sp>
        <p:nvSpPr>
          <p:cNvPr id="11" name="Rectangle 10"/>
          <p:cNvSpPr/>
          <p:nvPr/>
        </p:nvSpPr>
        <p:spPr>
          <a:xfrm>
            <a:off x="0" y="6309360"/>
            <a:ext cx="12191695" cy="548640"/>
          </a:xfrm>
          <a:prstGeom prst="rect">
            <a:avLst/>
          </a:prstGeom>
          <a:solidFill>
            <a:srgbClr val="008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14400" y="6309360"/>
            <a:ext cx="10332720" cy="548640"/>
          </a:xfrm>
          <a:prstGeom prst="rect">
            <a:avLst/>
          </a:prstGeom>
          <a:noFill/>
        </p:spPr>
        <p:txBody>
          <a:bodyPr wrap="square" lIns="0" rIns="0" tIns="0" bIns="0" anchor="ctr">
            <a:spAutoFit/>
          </a:bodyPr>
          <a:lstStyle/>
          <a:p>
            <a:pPr algn="l"/>
            <a:r>
              <a:rPr sz="1100" b="0" i="0">
                <a:solidFill>
                  <a:srgbClr val="F1F5F9"/>
                </a:solidFill>
                <a:latin typeface="Calibri"/>
              </a:rPr>
              <a:t>→  Companion deck to the article: "Agentic AI Security: Why Autonomous Agents Are Redefining Enterprise Risk"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pic>
        <p:nvPicPr>
          <p:cNvPr id="2" name="Picture 1" descr="vf_logo_256.png"/>
          <p:cNvPicPr>
            <a:picLocks noChangeAspect="1"/>
          </p:cNvPicPr>
          <p:nvPr/>
        </p:nvPicPr>
        <p:blipFill>
          <a:blip r:embed="rId2"/>
          <a:stretch>
            <a:fillRect/>
          </a:stretch>
        </p:blipFill>
        <p:spPr>
          <a:xfrm>
            <a:off x="11277295" y="274320"/>
            <a:ext cx="502920" cy="502920"/>
          </a:xfrm>
          <a:prstGeom prst="rect">
            <a:avLst/>
          </a:prstGeom>
        </p:spPr>
      </p:pic>
      <p:sp>
        <p:nvSpPr>
          <p:cNvPr id="3" name="TextBox 2"/>
          <p:cNvSpPr txBox="1"/>
          <p:nvPr/>
        </p:nvSpPr>
        <p:spPr>
          <a:xfrm>
            <a:off x="548640" y="457200"/>
            <a:ext cx="5486400" cy="365760"/>
          </a:xfrm>
          <a:prstGeom prst="rect">
            <a:avLst/>
          </a:prstGeom>
          <a:noFill/>
        </p:spPr>
        <p:txBody>
          <a:bodyPr wrap="square" lIns="0" rIns="0" tIns="0" bIns="0" anchor="t">
            <a:spAutoFit/>
          </a:bodyPr>
          <a:lstStyle/>
          <a:p>
            <a:pPr algn="l"/>
            <a:r>
              <a:rPr sz="1200" b="1" i="0">
                <a:solidFill>
                  <a:srgbClr val="0080E0"/>
                </a:solidFill>
                <a:latin typeface="Calibri"/>
              </a:rPr>
              <a:t>01  /  THE FRAMEWORK</a:t>
            </a:r>
          </a:p>
        </p:txBody>
      </p:sp>
      <p:sp>
        <p:nvSpPr>
          <p:cNvPr id="4" name="TextBox 3"/>
          <p:cNvSpPr txBox="1"/>
          <p:nvPr/>
        </p:nvSpPr>
        <p:spPr>
          <a:xfrm>
            <a:off x="548640" y="914400"/>
            <a:ext cx="10972800" cy="731520"/>
          </a:xfrm>
          <a:prstGeom prst="rect">
            <a:avLst/>
          </a:prstGeom>
          <a:noFill/>
        </p:spPr>
        <p:txBody>
          <a:bodyPr wrap="square" lIns="0" rIns="0" tIns="0" bIns="0" anchor="t">
            <a:spAutoFit/>
          </a:bodyPr>
          <a:lstStyle/>
          <a:p>
            <a:pPr algn="l"/>
            <a:r>
              <a:rPr sz="3600" b="1" i="0">
                <a:solidFill>
                  <a:srgbClr val="F1F5F9"/>
                </a:solidFill>
                <a:latin typeface="Calibri"/>
              </a:rPr>
              <a:t>Three Questions the Board Must Answer</a:t>
            </a:r>
          </a:p>
        </p:txBody>
      </p:sp>
      <p:sp>
        <p:nvSpPr>
          <p:cNvPr id="5" name="TextBox 4"/>
          <p:cNvSpPr txBox="1"/>
          <p:nvPr/>
        </p:nvSpPr>
        <p:spPr>
          <a:xfrm>
            <a:off x="548640" y="1737360"/>
            <a:ext cx="10972800" cy="548640"/>
          </a:xfrm>
          <a:prstGeom prst="rect">
            <a:avLst/>
          </a:prstGeom>
          <a:noFill/>
        </p:spPr>
        <p:txBody>
          <a:bodyPr wrap="square" lIns="0" rIns="0" tIns="0" bIns="0" anchor="t">
            <a:spAutoFit/>
          </a:bodyPr>
          <a:lstStyle/>
          <a:p>
            <a:pPr algn="l"/>
            <a:r>
              <a:rPr sz="1400" b="0" i="1">
                <a:solidFill>
                  <a:srgbClr val="94A3B8"/>
                </a:solidFill>
                <a:latin typeface="Calibri"/>
              </a:rPr>
              <a:t>Reframing agentic AI risk away from cryptographic jargon — into the language of corporate governance, liability, and financial exposure.</a:t>
            </a:r>
          </a:p>
        </p:txBody>
      </p:sp>
      <p:sp>
        <p:nvSpPr>
          <p:cNvPr id="6" name="Rectangle 5"/>
          <p:cNvSpPr/>
          <p:nvPr/>
        </p:nvSpPr>
        <p:spPr>
          <a:xfrm>
            <a:off x="548640" y="2743200"/>
            <a:ext cx="3657600" cy="310896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2743200"/>
            <a:ext cx="3657600" cy="137160"/>
          </a:xfrm>
          <a:prstGeom prst="rect">
            <a:avLst/>
          </a:prstGeom>
          <a:solidFill>
            <a:srgbClr val="008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3108960"/>
            <a:ext cx="914400" cy="731520"/>
          </a:xfrm>
          <a:prstGeom prst="rect">
            <a:avLst/>
          </a:prstGeom>
          <a:noFill/>
        </p:spPr>
        <p:txBody>
          <a:bodyPr wrap="square" lIns="0" rIns="0" tIns="0" bIns="0" anchor="t">
            <a:spAutoFit/>
          </a:bodyPr>
          <a:lstStyle/>
          <a:p>
            <a:pPr algn="l"/>
            <a:r>
              <a:rPr sz="5400" b="1" i="0">
                <a:solidFill>
                  <a:srgbClr val="0080E0"/>
                </a:solidFill>
                <a:latin typeface="Calibri"/>
              </a:rPr>
              <a:t>1</a:t>
            </a:r>
          </a:p>
        </p:txBody>
      </p:sp>
      <p:sp>
        <p:nvSpPr>
          <p:cNvPr id="9" name="TextBox 8"/>
          <p:cNvSpPr txBox="1"/>
          <p:nvPr/>
        </p:nvSpPr>
        <p:spPr>
          <a:xfrm>
            <a:off x="822960" y="4023360"/>
            <a:ext cx="3108960" cy="365760"/>
          </a:xfrm>
          <a:prstGeom prst="rect">
            <a:avLst/>
          </a:prstGeom>
          <a:noFill/>
        </p:spPr>
        <p:txBody>
          <a:bodyPr wrap="square" lIns="0" rIns="0" tIns="0" bIns="0" anchor="t">
            <a:spAutoFit/>
          </a:bodyPr>
          <a:lstStyle/>
          <a:p>
            <a:pPr algn="l"/>
            <a:r>
              <a:rPr sz="1400" b="1" i="0">
                <a:solidFill>
                  <a:srgbClr val="00C0E0"/>
                </a:solidFill>
                <a:latin typeface="Calibri"/>
              </a:rPr>
              <a:t>CUSTODY</a:t>
            </a:r>
          </a:p>
        </p:txBody>
      </p:sp>
      <p:sp>
        <p:nvSpPr>
          <p:cNvPr id="10" name="TextBox 9"/>
          <p:cNvSpPr txBox="1"/>
          <p:nvPr/>
        </p:nvSpPr>
        <p:spPr>
          <a:xfrm>
            <a:off x="822960" y="4480560"/>
            <a:ext cx="3108960" cy="1371600"/>
          </a:xfrm>
          <a:prstGeom prst="rect">
            <a:avLst/>
          </a:prstGeom>
          <a:noFill/>
        </p:spPr>
        <p:txBody>
          <a:bodyPr wrap="square" lIns="0" rIns="0" tIns="0" bIns="0" anchor="t">
            <a:spAutoFit/>
          </a:bodyPr>
          <a:lstStyle/>
          <a:p>
            <a:pPr algn="l"/>
            <a:r>
              <a:rPr sz="1300" b="0" i="0">
                <a:solidFill>
                  <a:srgbClr val="F1F5F9"/>
                </a:solidFill>
                <a:latin typeface="Calibri"/>
              </a:rPr>
              <a:t>Do we know exactly which enterprise applications our AI agents have write-access to?</a:t>
            </a:r>
          </a:p>
        </p:txBody>
      </p:sp>
      <p:sp>
        <p:nvSpPr>
          <p:cNvPr id="11" name="Rectangle 10"/>
          <p:cNvSpPr/>
          <p:nvPr/>
        </p:nvSpPr>
        <p:spPr>
          <a:xfrm>
            <a:off x="4389120" y="2743200"/>
            <a:ext cx="3657600" cy="310896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389120" y="2743200"/>
            <a:ext cx="3657600" cy="137160"/>
          </a:xfrm>
          <a:prstGeom prst="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663440" y="3108960"/>
            <a:ext cx="914400" cy="731520"/>
          </a:xfrm>
          <a:prstGeom prst="rect">
            <a:avLst/>
          </a:prstGeom>
          <a:noFill/>
        </p:spPr>
        <p:txBody>
          <a:bodyPr wrap="square" lIns="0" rIns="0" tIns="0" bIns="0" anchor="t">
            <a:spAutoFit/>
          </a:bodyPr>
          <a:lstStyle/>
          <a:p>
            <a:pPr algn="l"/>
            <a:r>
              <a:rPr sz="5400" b="1" i="0">
                <a:solidFill>
                  <a:srgbClr val="F59E0B"/>
                </a:solidFill>
                <a:latin typeface="Calibri"/>
              </a:rPr>
              <a:t>2</a:t>
            </a:r>
          </a:p>
        </p:txBody>
      </p:sp>
      <p:sp>
        <p:nvSpPr>
          <p:cNvPr id="14" name="TextBox 13"/>
          <p:cNvSpPr txBox="1"/>
          <p:nvPr/>
        </p:nvSpPr>
        <p:spPr>
          <a:xfrm>
            <a:off x="4663440" y="4023360"/>
            <a:ext cx="3108960" cy="365760"/>
          </a:xfrm>
          <a:prstGeom prst="rect">
            <a:avLst/>
          </a:prstGeom>
          <a:noFill/>
        </p:spPr>
        <p:txBody>
          <a:bodyPr wrap="square" lIns="0" rIns="0" tIns="0" bIns="0" anchor="t">
            <a:spAutoFit/>
          </a:bodyPr>
          <a:lstStyle/>
          <a:p>
            <a:pPr algn="l"/>
            <a:r>
              <a:rPr sz="1400" b="1" i="0">
                <a:solidFill>
                  <a:srgbClr val="00C0E0"/>
                </a:solidFill>
                <a:latin typeface="Calibri"/>
              </a:rPr>
              <a:t>ACCOUNTABILITY</a:t>
            </a:r>
          </a:p>
        </p:txBody>
      </p:sp>
      <p:sp>
        <p:nvSpPr>
          <p:cNvPr id="15" name="TextBox 14"/>
          <p:cNvSpPr txBox="1"/>
          <p:nvPr/>
        </p:nvSpPr>
        <p:spPr>
          <a:xfrm>
            <a:off x="4663440" y="4480560"/>
            <a:ext cx="3108960" cy="1371600"/>
          </a:xfrm>
          <a:prstGeom prst="rect">
            <a:avLst/>
          </a:prstGeom>
          <a:noFill/>
        </p:spPr>
        <p:txBody>
          <a:bodyPr wrap="square" lIns="0" rIns="0" tIns="0" bIns="0" anchor="t">
            <a:spAutoFit/>
          </a:bodyPr>
          <a:lstStyle/>
          <a:p>
            <a:pPr algn="l"/>
            <a:r>
              <a:rPr sz="1300" b="0" i="0">
                <a:solidFill>
                  <a:srgbClr val="F1F5F9"/>
                </a:solidFill>
                <a:latin typeface="Calibri"/>
              </a:rPr>
              <a:t>If an autonomous agent makes a flawed or unauthorized transaction that violates GDPR or HIPAA — who in this room is legally signed off as the owner?</a:t>
            </a:r>
          </a:p>
        </p:txBody>
      </p:sp>
      <p:sp>
        <p:nvSpPr>
          <p:cNvPr id="16" name="Rectangle 15"/>
          <p:cNvSpPr/>
          <p:nvPr/>
        </p:nvSpPr>
        <p:spPr>
          <a:xfrm>
            <a:off x="8229600" y="2743200"/>
            <a:ext cx="3657600" cy="310896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229600" y="2743200"/>
            <a:ext cx="3657600" cy="137160"/>
          </a:xfrm>
          <a:prstGeom prst="rect">
            <a:avLst/>
          </a:prstGeom>
          <a:solidFill>
            <a:srgbClr val="EF44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503920" y="3108960"/>
            <a:ext cx="914400" cy="731520"/>
          </a:xfrm>
          <a:prstGeom prst="rect">
            <a:avLst/>
          </a:prstGeom>
          <a:noFill/>
        </p:spPr>
        <p:txBody>
          <a:bodyPr wrap="square" lIns="0" rIns="0" tIns="0" bIns="0" anchor="t">
            <a:spAutoFit/>
          </a:bodyPr>
          <a:lstStyle/>
          <a:p>
            <a:pPr algn="l"/>
            <a:r>
              <a:rPr sz="5400" b="1" i="0">
                <a:solidFill>
                  <a:srgbClr val="EF4444"/>
                </a:solidFill>
                <a:latin typeface="Calibri"/>
              </a:rPr>
              <a:t>3</a:t>
            </a:r>
          </a:p>
        </p:txBody>
      </p:sp>
      <p:sp>
        <p:nvSpPr>
          <p:cNvPr id="19" name="TextBox 18"/>
          <p:cNvSpPr txBox="1"/>
          <p:nvPr/>
        </p:nvSpPr>
        <p:spPr>
          <a:xfrm>
            <a:off x="8503920" y="4023360"/>
            <a:ext cx="3108960" cy="365760"/>
          </a:xfrm>
          <a:prstGeom prst="rect">
            <a:avLst/>
          </a:prstGeom>
          <a:noFill/>
        </p:spPr>
        <p:txBody>
          <a:bodyPr wrap="square" lIns="0" rIns="0" tIns="0" bIns="0" anchor="t">
            <a:spAutoFit/>
          </a:bodyPr>
          <a:lstStyle/>
          <a:p>
            <a:pPr algn="l"/>
            <a:r>
              <a:rPr sz="1400" b="1" i="0">
                <a:solidFill>
                  <a:srgbClr val="00C0E0"/>
                </a:solidFill>
                <a:latin typeface="Calibri"/>
              </a:rPr>
              <a:t>FINANCIAL CEILING</a:t>
            </a:r>
          </a:p>
        </p:txBody>
      </p:sp>
      <p:sp>
        <p:nvSpPr>
          <p:cNvPr id="20" name="TextBox 19"/>
          <p:cNvSpPr txBox="1"/>
          <p:nvPr/>
        </p:nvSpPr>
        <p:spPr>
          <a:xfrm>
            <a:off x="8503920" y="4480560"/>
            <a:ext cx="3108960" cy="1371600"/>
          </a:xfrm>
          <a:prstGeom prst="rect">
            <a:avLst/>
          </a:prstGeom>
          <a:noFill/>
        </p:spPr>
        <p:txBody>
          <a:bodyPr wrap="square" lIns="0" rIns="0" tIns="0" bIns="0" anchor="t">
            <a:spAutoFit/>
          </a:bodyPr>
          <a:lstStyle/>
          <a:p>
            <a:pPr algn="l"/>
            <a:r>
              <a:rPr sz="1300" b="0" i="0">
                <a:solidFill>
                  <a:srgbClr val="F1F5F9"/>
                </a:solidFill>
                <a:latin typeface="Calibri"/>
              </a:rPr>
              <a:t>Do we have hard, API-level daily cost limits on our agent deployments — or is our financial exposure theoretically uncapped?</a:t>
            </a:r>
          </a:p>
        </p:txBody>
      </p:sp>
      <p:sp>
        <p:nvSpPr>
          <p:cNvPr id="21" name="TextBox 20"/>
          <p:cNvSpPr txBox="1"/>
          <p:nvPr/>
        </p:nvSpPr>
        <p:spPr>
          <a:xfrm>
            <a:off x="548640" y="6126480"/>
            <a:ext cx="10972800" cy="365760"/>
          </a:xfrm>
          <a:prstGeom prst="rect">
            <a:avLst/>
          </a:prstGeom>
          <a:noFill/>
        </p:spPr>
        <p:txBody>
          <a:bodyPr wrap="square" lIns="0" rIns="0" tIns="0" bIns="0" anchor="t">
            <a:spAutoFit/>
          </a:bodyPr>
          <a:lstStyle/>
          <a:p>
            <a:pPr algn="l"/>
            <a:r>
              <a:rPr sz="1200" b="1" i="1">
                <a:solidFill>
                  <a:srgbClr val="F59E0B"/>
                </a:solidFill>
                <a:latin typeface="Calibri"/>
              </a:rPr>
              <a:t>→  If the Board cannot answer all three with specifics — not assumptions — the organization is not ready to scale agentic AI.</a:t>
            </a:r>
          </a:p>
        </p:txBody>
      </p:sp>
      <p:sp>
        <p:nvSpPr>
          <p:cNvPr id="22" name="Rectangle 21"/>
          <p:cNvSpPr/>
          <p:nvPr/>
        </p:nvSpPr>
        <p:spPr>
          <a:xfrm>
            <a:off x="0" y="6492240"/>
            <a:ext cx="12191695" cy="36576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365760" y="6492240"/>
            <a:ext cx="3657600" cy="365760"/>
          </a:xfrm>
          <a:prstGeom prst="rect">
            <a:avLst/>
          </a:prstGeom>
          <a:noFill/>
        </p:spPr>
        <p:txBody>
          <a:bodyPr wrap="square" lIns="0" rIns="0" tIns="0" bIns="0" anchor="ctr">
            <a:spAutoFit/>
          </a:bodyPr>
          <a:lstStyle/>
          <a:p>
            <a:pPr algn="l"/>
            <a:r>
              <a:rPr sz="900" b="0" i="0">
                <a:solidFill>
                  <a:srgbClr val="94A3B8"/>
                </a:solidFill>
                <a:latin typeface="Calibri"/>
              </a:rPr>
              <a:t>Vertex Frontier  •  Agentic AI Security — Board Briefing</a:t>
            </a:r>
          </a:p>
        </p:txBody>
      </p:sp>
      <p:sp>
        <p:nvSpPr>
          <p:cNvPr id="24" name="TextBox 23"/>
          <p:cNvSpPr txBox="1"/>
          <p:nvPr/>
        </p:nvSpPr>
        <p:spPr>
          <a:xfrm>
            <a:off x="11094415" y="6492240"/>
            <a:ext cx="731520" cy="365760"/>
          </a:xfrm>
          <a:prstGeom prst="rect">
            <a:avLst/>
          </a:prstGeom>
          <a:noFill/>
        </p:spPr>
        <p:txBody>
          <a:bodyPr wrap="square" lIns="0" rIns="0" tIns="0" bIns="0" anchor="ctr">
            <a:spAutoFit/>
          </a:bodyPr>
          <a:lstStyle/>
          <a:p>
            <a:pPr algn="r"/>
            <a:r>
              <a:rPr sz="900" b="0" i="0">
                <a:solidFill>
                  <a:srgbClr val="94A3B8"/>
                </a:solidFill>
                <a:latin typeface="Calibri"/>
              </a:rPr>
              <a:t>2 / 12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pic>
        <p:nvPicPr>
          <p:cNvPr id="2" name="Picture 1" descr="vf_logo_256.png"/>
          <p:cNvPicPr>
            <a:picLocks noChangeAspect="1"/>
          </p:cNvPicPr>
          <p:nvPr/>
        </p:nvPicPr>
        <p:blipFill>
          <a:blip r:embed="rId2"/>
          <a:stretch>
            <a:fillRect/>
          </a:stretch>
        </p:blipFill>
        <p:spPr>
          <a:xfrm>
            <a:off x="11277295" y="274320"/>
            <a:ext cx="502920" cy="502920"/>
          </a:xfrm>
          <a:prstGeom prst="rect">
            <a:avLst/>
          </a:prstGeom>
        </p:spPr>
      </p:pic>
      <p:sp>
        <p:nvSpPr>
          <p:cNvPr id="3" name="TextBox 2"/>
          <p:cNvSpPr txBox="1"/>
          <p:nvPr/>
        </p:nvSpPr>
        <p:spPr>
          <a:xfrm>
            <a:off x="548640" y="457200"/>
            <a:ext cx="5486400" cy="365760"/>
          </a:xfrm>
          <a:prstGeom prst="rect">
            <a:avLst/>
          </a:prstGeom>
          <a:noFill/>
        </p:spPr>
        <p:txBody>
          <a:bodyPr wrap="square" lIns="0" rIns="0" tIns="0" bIns="0" anchor="t">
            <a:spAutoFit/>
          </a:bodyPr>
          <a:lstStyle/>
          <a:p>
            <a:pPr algn="l"/>
            <a:r>
              <a:rPr sz="1200" b="1" i="0">
                <a:solidFill>
                  <a:srgbClr val="0080E0"/>
                </a:solidFill>
                <a:latin typeface="Calibri"/>
              </a:rPr>
              <a:t>02  /  QUESTION ONE</a:t>
            </a:r>
          </a:p>
        </p:txBody>
      </p:sp>
      <p:sp>
        <p:nvSpPr>
          <p:cNvPr id="4" name="TextBox 3"/>
          <p:cNvSpPr txBox="1"/>
          <p:nvPr/>
        </p:nvSpPr>
        <p:spPr>
          <a:xfrm>
            <a:off x="548640" y="914400"/>
            <a:ext cx="10972800" cy="731520"/>
          </a:xfrm>
          <a:prstGeom prst="rect">
            <a:avLst/>
          </a:prstGeom>
          <a:noFill/>
        </p:spPr>
        <p:txBody>
          <a:bodyPr wrap="square" lIns="0" rIns="0" tIns="0" bIns="0" anchor="t">
            <a:spAutoFit/>
          </a:bodyPr>
          <a:lstStyle/>
          <a:p>
            <a:pPr algn="l"/>
            <a:r>
              <a:rPr sz="3600" b="1" i="0">
                <a:solidFill>
                  <a:srgbClr val="F1F5F9"/>
                </a:solidFill>
                <a:latin typeface="Calibri"/>
              </a:rPr>
              <a:t>The Custody Question</a:t>
            </a:r>
          </a:p>
        </p:txBody>
      </p:sp>
      <p:sp>
        <p:nvSpPr>
          <p:cNvPr id="5" name="Rectangle 4"/>
          <p:cNvSpPr/>
          <p:nvPr/>
        </p:nvSpPr>
        <p:spPr>
          <a:xfrm>
            <a:off x="548640" y="1828800"/>
            <a:ext cx="11064240" cy="91440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828800"/>
            <a:ext cx="73152" cy="914400"/>
          </a:xfrm>
          <a:prstGeom prst="rect">
            <a:avLst/>
          </a:prstGeom>
          <a:solidFill>
            <a:srgbClr val="008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1828800"/>
            <a:ext cx="10515600" cy="914400"/>
          </a:xfrm>
          <a:prstGeom prst="rect">
            <a:avLst/>
          </a:prstGeom>
          <a:noFill/>
        </p:spPr>
        <p:txBody>
          <a:bodyPr wrap="square" lIns="0" rIns="0" tIns="0" bIns="0" anchor="ctr">
            <a:spAutoFit/>
          </a:bodyPr>
          <a:lstStyle/>
          <a:p>
            <a:pPr algn="l"/>
            <a:r>
              <a:rPr sz="1600" b="0" i="1">
                <a:solidFill>
                  <a:srgbClr val="F1F5F9"/>
                </a:solidFill>
                <a:latin typeface="Calibri"/>
              </a:rPr>
              <a:t>"Do we know exactly which enterprise applications our AI agents have write-access to — and what is our digital kill-switch if one goes rogue?"</a:t>
            </a:r>
          </a:p>
        </p:txBody>
      </p:sp>
      <p:sp>
        <p:nvSpPr>
          <p:cNvPr id="8" name="TextBox 7"/>
          <p:cNvSpPr txBox="1"/>
          <p:nvPr/>
        </p:nvSpPr>
        <p:spPr>
          <a:xfrm>
            <a:off x="548640" y="3017520"/>
            <a:ext cx="5303520" cy="365760"/>
          </a:xfrm>
          <a:prstGeom prst="rect">
            <a:avLst/>
          </a:prstGeom>
          <a:noFill/>
        </p:spPr>
        <p:txBody>
          <a:bodyPr wrap="square" lIns="0" rIns="0" tIns="0" bIns="0" anchor="t">
            <a:spAutoFit/>
          </a:bodyPr>
          <a:lstStyle/>
          <a:p>
            <a:pPr algn="l"/>
            <a:r>
              <a:rPr sz="1400" b="1" i="0">
                <a:solidFill>
                  <a:srgbClr val="EF4444"/>
                </a:solidFill>
                <a:latin typeface="Calibri"/>
              </a:rPr>
              <a:t>THE HARD TRUTH</a:t>
            </a:r>
          </a:p>
        </p:txBody>
      </p:sp>
      <p:sp>
        <p:nvSpPr>
          <p:cNvPr id="9" name="TextBox 8"/>
          <p:cNvSpPr txBox="1"/>
          <p:nvPr/>
        </p:nvSpPr>
        <p:spPr>
          <a:xfrm>
            <a:off x="548640" y="3474720"/>
            <a:ext cx="1463040" cy="457200"/>
          </a:xfrm>
          <a:prstGeom prst="rect">
            <a:avLst/>
          </a:prstGeom>
          <a:noFill/>
        </p:spPr>
        <p:txBody>
          <a:bodyPr wrap="square" lIns="0" rIns="0" tIns="0" bIns="0" anchor="t">
            <a:spAutoFit/>
          </a:bodyPr>
          <a:lstStyle/>
          <a:p>
            <a:pPr algn="l"/>
            <a:r>
              <a:rPr sz="2200" b="1" i="0">
                <a:solidFill>
                  <a:srgbClr val="EF4444"/>
                </a:solidFill>
                <a:latin typeface="Calibri"/>
              </a:rPr>
              <a:t>109 : 1</a:t>
            </a:r>
          </a:p>
        </p:txBody>
      </p:sp>
      <p:sp>
        <p:nvSpPr>
          <p:cNvPr id="10" name="TextBox 9"/>
          <p:cNvSpPr txBox="1"/>
          <p:nvPr/>
        </p:nvSpPr>
        <p:spPr>
          <a:xfrm>
            <a:off x="2103120" y="3474720"/>
            <a:ext cx="3749039" cy="640080"/>
          </a:xfrm>
          <a:prstGeom prst="rect">
            <a:avLst/>
          </a:prstGeom>
          <a:noFill/>
        </p:spPr>
        <p:txBody>
          <a:bodyPr wrap="square" lIns="0" rIns="0" tIns="0" bIns="0" anchor="ctr">
            <a:spAutoFit/>
          </a:bodyPr>
          <a:lstStyle/>
          <a:p>
            <a:pPr algn="l"/>
            <a:r>
              <a:rPr sz="1100" b="0" i="0">
                <a:solidFill>
                  <a:srgbClr val="F1F5F9"/>
                </a:solidFill>
                <a:latin typeface="Calibri"/>
              </a:rPr>
              <a:t>machine-to-human identity ratio in the average enterprise (2026)</a:t>
            </a:r>
          </a:p>
        </p:txBody>
      </p:sp>
      <p:sp>
        <p:nvSpPr>
          <p:cNvPr id="11" name="TextBox 10"/>
          <p:cNvSpPr txBox="1"/>
          <p:nvPr/>
        </p:nvSpPr>
        <p:spPr>
          <a:xfrm>
            <a:off x="548640" y="4114800"/>
            <a:ext cx="1463040" cy="457200"/>
          </a:xfrm>
          <a:prstGeom prst="rect">
            <a:avLst/>
          </a:prstGeom>
          <a:noFill/>
        </p:spPr>
        <p:txBody>
          <a:bodyPr wrap="square" lIns="0" rIns="0" tIns="0" bIns="0" anchor="t">
            <a:spAutoFit/>
          </a:bodyPr>
          <a:lstStyle/>
          <a:p>
            <a:pPr algn="l"/>
            <a:r>
              <a:rPr sz="2200" b="1" i="0">
                <a:solidFill>
                  <a:srgbClr val="EF4444"/>
                </a:solidFill>
                <a:latin typeface="Calibri"/>
              </a:rPr>
              <a:t>48%</a:t>
            </a:r>
          </a:p>
        </p:txBody>
      </p:sp>
      <p:sp>
        <p:nvSpPr>
          <p:cNvPr id="12" name="TextBox 11"/>
          <p:cNvSpPr txBox="1"/>
          <p:nvPr/>
        </p:nvSpPr>
        <p:spPr>
          <a:xfrm>
            <a:off x="2103120" y="4114800"/>
            <a:ext cx="3749039" cy="640080"/>
          </a:xfrm>
          <a:prstGeom prst="rect">
            <a:avLst/>
          </a:prstGeom>
          <a:noFill/>
        </p:spPr>
        <p:txBody>
          <a:bodyPr wrap="square" lIns="0" rIns="0" tIns="0" bIns="0" anchor="ctr">
            <a:spAutoFit/>
          </a:bodyPr>
          <a:lstStyle/>
          <a:p>
            <a:pPr algn="l"/>
            <a:r>
              <a:rPr sz="1100" b="0" i="0">
                <a:solidFill>
                  <a:srgbClr val="F1F5F9"/>
                </a:solidFill>
                <a:latin typeface="Calibri"/>
              </a:rPr>
              <a:t>of production AI agents are running completely unsecured</a:t>
            </a:r>
          </a:p>
        </p:txBody>
      </p:sp>
      <p:sp>
        <p:nvSpPr>
          <p:cNvPr id="13" name="TextBox 12"/>
          <p:cNvSpPr txBox="1"/>
          <p:nvPr/>
        </p:nvSpPr>
        <p:spPr>
          <a:xfrm>
            <a:off x="548640" y="4754880"/>
            <a:ext cx="1463040" cy="457200"/>
          </a:xfrm>
          <a:prstGeom prst="rect">
            <a:avLst/>
          </a:prstGeom>
          <a:noFill/>
        </p:spPr>
        <p:txBody>
          <a:bodyPr wrap="square" lIns="0" rIns="0" tIns="0" bIns="0" anchor="t">
            <a:spAutoFit/>
          </a:bodyPr>
          <a:lstStyle/>
          <a:p>
            <a:pPr algn="l"/>
            <a:r>
              <a:rPr sz="2200" b="1" i="0">
                <a:solidFill>
                  <a:srgbClr val="EF4444"/>
                </a:solidFill>
                <a:latin typeface="Calibri"/>
              </a:rPr>
              <a:t>82%</a:t>
            </a:r>
          </a:p>
        </p:txBody>
      </p:sp>
      <p:sp>
        <p:nvSpPr>
          <p:cNvPr id="14" name="TextBox 13"/>
          <p:cNvSpPr txBox="1"/>
          <p:nvPr/>
        </p:nvSpPr>
        <p:spPr>
          <a:xfrm>
            <a:off x="2103120" y="4754880"/>
            <a:ext cx="3749039" cy="640080"/>
          </a:xfrm>
          <a:prstGeom prst="rect">
            <a:avLst/>
          </a:prstGeom>
          <a:noFill/>
        </p:spPr>
        <p:txBody>
          <a:bodyPr wrap="square" lIns="0" rIns="0" tIns="0" bIns="0" anchor="ctr">
            <a:spAutoFit/>
          </a:bodyPr>
          <a:lstStyle/>
          <a:p>
            <a:pPr algn="l"/>
            <a:r>
              <a:rPr sz="1100" b="0" i="0">
                <a:solidFill>
                  <a:srgbClr val="F1F5F9"/>
                </a:solidFill>
                <a:latin typeface="Calibri"/>
              </a:rPr>
              <a:t>of organizations have no formal process for revoking agent credentials when projects end</a:t>
            </a:r>
          </a:p>
        </p:txBody>
      </p:sp>
      <p:sp>
        <p:nvSpPr>
          <p:cNvPr id="15" name="TextBox 14"/>
          <p:cNvSpPr txBox="1"/>
          <p:nvPr/>
        </p:nvSpPr>
        <p:spPr>
          <a:xfrm>
            <a:off x="548640" y="5394960"/>
            <a:ext cx="1463040" cy="457200"/>
          </a:xfrm>
          <a:prstGeom prst="rect">
            <a:avLst/>
          </a:prstGeom>
          <a:noFill/>
        </p:spPr>
        <p:txBody>
          <a:bodyPr wrap="square" lIns="0" rIns="0" tIns="0" bIns="0" anchor="t">
            <a:spAutoFit/>
          </a:bodyPr>
          <a:lstStyle/>
          <a:p>
            <a:pPr algn="l"/>
            <a:r>
              <a:rPr sz="2200" b="1" i="0">
                <a:solidFill>
                  <a:srgbClr val="EF4444"/>
                </a:solidFill>
                <a:latin typeface="Calibri"/>
              </a:rPr>
              <a:t>91%</a:t>
            </a:r>
          </a:p>
        </p:txBody>
      </p:sp>
      <p:sp>
        <p:nvSpPr>
          <p:cNvPr id="16" name="TextBox 15"/>
          <p:cNvSpPr txBox="1"/>
          <p:nvPr/>
        </p:nvSpPr>
        <p:spPr>
          <a:xfrm>
            <a:off x="2103120" y="5394960"/>
            <a:ext cx="3749039" cy="640080"/>
          </a:xfrm>
          <a:prstGeom prst="rect">
            <a:avLst/>
          </a:prstGeom>
          <a:noFill/>
        </p:spPr>
        <p:txBody>
          <a:bodyPr wrap="square" lIns="0" rIns="0" tIns="0" bIns="0" anchor="ctr">
            <a:spAutoFit/>
          </a:bodyPr>
          <a:lstStyle/>
          <a:p>
            <a:pPr algn="l"/>
            <a:r>
              <a:rPr sz="1100" b="0" i="0">
                <a:solidFill>
                  <a:srgbClr val="F1F5F9"/>
                </a:solidFill>
                <a:latin typeface="Calibri"/>
              </a:rPr>
              <a:t>say the decision to grant agents broad access was made by developers — with no security review</a:t>
            </a:r>
          </a:p>
        </p:txBody>
      </p:sp>
      <p:sp>
        <p:nvSpPr>
          <p:cNvPr id="17" name="Rectangle 16"/>
          <p:cNvSpPr/>
          <p:nvPr/>
        </p:nvSpPr>
        <p:spPr>
          <a:xfrm>
            <a:off x="6217920" y="3017520"/>
            <a:ext cx="5394960" cy="320040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6217920" y="3017520"/>
            <a:ext cx="5394960" cy="457200"/>
          </a:xfrm>
          <a:prstGeom prst="rect">
            <a:avLst/>
          </a:prstGeom>
          <a:solidFill>
            <a:srgbClr val="008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800" y="3017520"/>
            <a:ext cx="5029200" cy="457200"/>
          </a:xfrm>
          <a:prstGeom prst="rect">
            <a:avLst/>
          </a:prstGeom>
          <a:noFill/>
        </p:spPr>
        <p:txBody>
          <a:bodyPr wrap="square" lIns="0" rIns="0" tIns="0" bIns="0" anchor="ctr">
            <a:spAutoFit/>
          </a:bodyPr>
          <a:lstStyle/>
          <a:p>
            <a:pPr algn="l"/>
            <a:r>
              <a:rPr sz="1200" b="1" i="0">
                <a:solidFill>
                  <a:srgbClr val="F1F5F9"/>
                </a:solidFill>
                <a:latin typeface="Calibri"/>
              </a:rPr>
              <a:t>WHAT TO DO ABOUT IT</a:t>
            </a:r>
          </a:p>
        </p:txBody>
      </p:sp>
      <p:sp>
        <p:nvSpPr>
          <p:cNvPr id="20" name="TextBox 19"/>
          <p:cNvSpPr txBox="1"/>
          <p:nvPr/>
        </p:nvSpPr>
        <p:spPr>
          <a:xfrm>
            <a:off x="6400800" y="3657600"/>
            <a:ext cx="274320" cy="365760"/>
          </a:xfrm>
          <a:prstGeom prst="rect">
            <a:avLst/>
          </a:prstGeom>
          <a:noFill/>
        </p:spPr>
        <p:txBody>
          <a:bodyPr wrap="square" lIns="0" rIns="0" tIns="0" bIns="0" anchor="t">
            <a:spAutoFit/>
          </a:bodyPr>
          <a:lstStyle/>
          <a:p>
            <a:pPr algn="l"/>
            <a:r>
              <a:rPr sz="1400" b="1" i="0">
                <a:solidFill>
                  <a:srgbClr val="00C0E0"/>
                </a:solidFill>
                <a:latin typeface="Calibri"/>
              </a:rPr>
              <a:t>▸</a:t>
            </a:r>
          </a:p>
        </p:txBody>
      </p:sp>
      <p:sp>
        <p:nvSpPr>
          <p:cNvPr id="21" name="TextBox 20"/>
          <p:cNvSpPr txBox="1"/>
          <p:nvPr/>
        </p:nvSpPr>
        <p:spPr>
          <a:xfrm>
            <a:off x="6675120" y="3657600"/>
            <a:ext cx="4754880" cy="457200"/>
          </a:xfrm>
          <a:prstGeom prst="rect">
            <a:avLst/>
          </a:prstGeom>
          <a:noFill/>
        </p:spPr>
        <p:txBody>
          <a:bodyPr wrap="square" lIns="0" rIns="0" tIns="0" bIns="0" anchor="t">
            <a:spAutoFit/>
          </a:bodyPr>
          <a:lstStyle/>
          <a:p>
            <a:pPr algn="l"/>
            <a:r>
              <a:rPr sz="1100" b="0" i="0">
                <a:solidFill>
                  <a:srgbClr val="F1F5F9"/>
                </a:solidFill>
                <a:latin typeface="Calibri"/>
              </a:rPr>
              <a:t>Run agent discovery scan across all environments this quarter</a:t>
            </a:r>
          </a:p>
        </p:txBody>
      </p:sp>
      <p:sp>
        <p:nvSpPr>
          <p:cNvPr id="22" name="TextBox 21"/>
          <p:cNvSpPr txBox="1"/>
          <p:nvPr/>
        </p:nvSpPr>
        <p:spPr>
          <a:xfrm>
            <a:off x="6400800" y="4160520"/>
            <a:ext cx="274320" cy="365760"/>
          </a:xfrm>
          <a:prstGeom prst="rect">
            <a:avLst/>
          </a:prstGeom>
          <a:noFill/>
        </p:spPr>
        <p:txBody>
          <a:bodyPr wrap="square" lIns="0" rIns="0" tIns="0" bIns="0" anchor="t">
            <a:spAutoFit/>
          </a:bodyPr>
          <a:lstStyle/>
          <a:p>
            <a:pPr algn="l"/>
            <a:r>
              <a:rPr sz="1400" b="1" i="0">
                <a:solidFill>
                  <a:srgbClr val="00C0E0"/>
                </a:solidFill>
                <a:latin typeface="Calibri"/>
              </a:rPr>
              <a:t>▸</a:t>
            </a:r>
          </a:p>
        </p:txBody>
      </p:sp>
      <p:sp>
        <p:nvSpPr>
          <p:cNvPr id="23" name="TextBox 22"/>
          <p:cNvSpPr txBox="1"/>
          <p:nvPr/>
        </p:nvSpPr>
        <p:spPr>
          <a:xfrm>
            <a:off x="6675120" y="4160520"/>
            <a:ext cx="4754880" cy="457200"/>
          </a:xfrm>
          <a:prstGeom prst="rect">
            <a:avLst/>
          </a:prstGeom>
          <a:noFill/>
        </p:spPr>
        <p:txBody>
          <a:bodyPr wrap="square" lIns="0" rIns="0" tIns="0" bIns="0" anchor="t">
            <a:spAutoFit/>
          </a:bodyPr>
          <a:lstStyle/>
          <a:p>
            <a:pPr algn="l"/>
            <a:r>
              <a:rPr sz="1100" b="0" i="0">
                <a:solidFill>
                  <a:srgbClr val="F1F5F9"/>
                </a:solidFill>
                <a:latin typeface="Calibri"/>
              </a:rPr>
              <a:t>Inventory every API token, service account, and OAuth connection used by agents</a:t>
            </a:r>
          </a:p>
        </p:txBody>
      </p:sp>
      <p:sp>
        <p:nvSpPr>
          <p:cNvPr id="24" name="TextBox 23"/>
          <p:cNvSpPr txBox="1"/>
          <p:nvPr/>
        </p:nvSpPr>
        <p:spPr>
          <a:xfrm>
            <a:off x="6400800" y="4663440"/>
            <a:ext cx="274320" cy="365760"/>
          </a:xfrm>
          <a:prstGeom prst="rect">
            <a:avLst/>
          </a:prstGeom>
          <a:noFill/>
        </p:spPr>
        <p:txBody>
          <a:bodyPr wrap="square" lIns="0" rIns="0" tIns="0" bIns="0" anchor="t">
            <a:spAutoFit/>
          </a:bodyPr>
          <a:lstStyle/>
          <a:p>
            <a:pPr algn="l"/>
            <a:r>
              <a:rPr sz="1400" b="1" i="0">
                <a:solidFill>
                  <a:srgbClr val="00C0E0"/>
                </a:solidFill>
                <a:latin typeface="Calibri"/>
              </a:rPr>
              <a:t>▸</a:t>
            </a:r>
          </a:p>
        </p:txBody>
      </p:sp>
      <p:sp>
        <p:nvSpPr>
          <p:cNvPr id="25" name="TextBox 24"/>
          <p:cNvSpPr txBox="1"/>
          <p:nvPr/>
        </p:nvSpPr>
        <p:spPr>
          <a:xfrm>
            <a:off x="6675120" y="4663440"/>
            <a:ext cx="4754880" cy="457200"/>
          </a:xfrm>
          <a:prstGeom prst="rect">
            <a:avLst/>
          </a:prstGeom>
          <a:noFill/>
        </p:spPr>
        <p:txBody>
          <a:bodyPr wrap="square" lIns="0" rIns="0" tIns="0" bIns="0" anchor="t">
            <a:spAutoFit/>
          </a:bodyPr>
          <a:lstStyle/>
          <a:p>
            <a:pPr algn="l"/>
            <a:r>
              <a:rPr sz="1100" b="0" i="0">
                <a:solidFill>
                  <a:srgbClr val="F1F5F9"/>
                </a:solidFill>
                <a:latin typeface="Calibri"/>
              </a:rPr>
              <a:t>Map which agents have write access to which production systems</a:t>
            </a:r>
          </a:p>
        </p:txBody>
      </p:sp>
      <p:sp>
        <p:nvSpPr>
          <p:cNvPr id="26" name="TextBox 25"/>
          <p:cNvSpPr txBox="1"/>
          <p:nvPr/>
        </p:nvSpPr>
        <p:spPr>
          <a:xfrm>
            <a:off x="6400800" y="5166360"/>
            <a:ext cx="274320" cy="365760"/>
          </a:xfrm>
          <a:prstGeom prst="rect">
            <a:avLst/>
          </a:prstGeom>
          <a:noFill/>
        </p:spPr>
        <p:txBody>
          <a:bodyPr wrap="square" lIns="0" rIns="0" tIns="0" bIns="0" anchor="t">
            <a:spAutoFit/>
          </a:bodyPr>
          <a:lstStyle/>
          <a:p>
            <a:pPr algn="l"/>
            <a:r>
              <a:rPr sz="1400" b="1" i="0">
                <a:solidFill>
                  <a:srgbClr val="00C0E0"/>
                </a:solidFill>
                <a:latin typeface="Calibri"/>
              </a:rPr>
              <a:t>▸</a:t>
            </a:r>
          </a:p>
        </p:txBody>
      </p:sp>
      <p:sp>
        <p:nvSpPr>
          <p:cNvPr id="27" name="TextBox 26"/>
          <p:cNvSpPr txBox="1"/>
          <p:nvPr/>
        </p:nvSpPr>
        <p:spPr>
          <a:xfrm>
            <a:off x="6675120" y="5166360"/>
            <a:ext cx="4754880" cy="457200"/>
          </a:xfrm>
          <a:prstGeom prst="rect">
            <a:avLst/>
          </a:prstGeom>
          <a:noFill/>
        </p:spPr>
        <p:txBody>
          <a:bodyPr wrap="square" lIns="0" rIns="0" tIns="0" bIns="0" anchor="t">
            <a:spAutoFit/>
          </a:bodyPr>
          <a:lstStyle/>
          <a:p>
            <a:pPr algn="l"/>
            <a:r>
              <a:rPr sz="1100" b="0" i="0">
                <a:solidFill>
                  <a:srgbClr val="F1F5F9"/>
                </a:solidFill>
                <a:latin typeface="Calibri"/>
              </a:rPr>
              <a:t>Document the digital kill-switch (credential revocation) per agent</a:t>
            </a:r>
          </a:p>
        </p:txBody>
      </p:sp>
      <p:sp>
        <p:nvSpPr>
          <p:cNvPr id="28" name="TextBox 27"/>
          <p:cNvSpPr txBox="1"/>
          <p:nvPr/>
        </p:nvSpPr>
        <p:spPr>
          <a:xfrm>
            <a:off x="6400800" y="5669280"/>
            <a:ext cx="274320" cy="365760"/>
          </a:xfrm>
          <a:prstGeom prst="rect">
            <a:avLst/>
          </a:prstGeom>
          <a:noFill/>
        </p:spPr>
        <p:txBody>
          <a:bodyPr wrap="square" lIns="0" rIns="0" tIns="0" bIns="0" anchor="t">
            <a:spAutoFit/>
          </a:bodyPr>
          <a:lstStyle/>
          <a:p>
            <a:pPr algn="l"/>
            <a:r>
              <a:rPr sz="1400" b="1" i="0">
                <a:solidFill>
                  <a:srgbClr val="00C0E0"/>
                </a:solidFill>
                <a:latin typeface="Calibri"/>
              </a:rPr>
              <a:t>▸</a:t>
            </a:r>
          </a:p>
        </p:txBody>
      </p:sp>
      <p:sp>
        <p:nvSpPr>
          <p:cNvPr id="29" name="TextBox 28"/>
          <p:cNvSpPr txBox="1"/>
          <p:nvPr/>
        </p:nvSpPr>
        <p:spPr>
          <a:xfrm>
            <a:off x="6675120" y="5669280"/>
            <a:ext cx="4754880" cy="457200"/>
          </a:xfrm>
          <a:prstGeom prst="rect">
            <a:avLst/>
          </a:prstGeom>
          <a:noFill/>
        </p:spPr>
        <p:txBody>
          <a:bodyPr wrap="square" lIns="0" rIns="0" tIns="0" bIns="0" anchor="t">
            <a:spAutoFit/>
          </a:bodyPr>
          <a:lstStyle/>
          <a:p>
            <a:pPr algn="l"/>
            <a:r>
              <a:rPr sz="1100" b="0" i="0">
                <a:solidFill>
                  <a:srgbClr val="F1F5F9"/>
                </a:solidFill>
                <a:latin typeface="Calibri"/>
              </a:rPr>
              <a:t>Assign a named, accountable owner to every active agent — not a department</a:t>
            </a:r>
          </a:p>
        </p:txBody>
      </p:sp>
      <p:sp>
        <p:nvSpPr>
          <p:cNvPr id="30" name="Rectangle 29"/>
          <p:cNvSpPr/>
          <p:nvPr/>
        </p:nvSpPr>
        <p:spPr>
          <a:xfrm>
            <a:off x="0" y="6492240"/>
            <a:ext cx="12191695" cy="36576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365760" y="6492240"/>
            <a:ext cx="3657600" cy="365760"/>
          </a:xfrm>
          <a:prstGeom prst="rect">
            <a:avLst/>
          </a:prstGeom>
          <a:noFill/>
        </p:spPr>
        <p:txBody>
          <a:bodyPr wrap="square" lIns="0" rIns="0" tIns="0" bIns="0" anchor="ctr">
            <a:spAutoFit/>
          </a:bodyPr>
          <a:lstStyle/>
          <a:p>
            <a:pPr algn="l"/>
            <a:r>
              <a:rPr sz="900" b="0" i="0">
                <a:solidFill>
                  <a:srgbClr val="94A3B8"/>
                </a:solidFill>
                <a:latin typeface="Calibri"/>
              </a:rPr>
              <a:t>Vertex Frontier  •  Agentic AI Security — Board Briefing</a:t>
            </a:r>
          </a:p>
        </p:txBody>
      </p:sp>
      <p:sp>
        <p:nvSpPr>
          <p:cNvPr id="32" name="TextBox 31"/>
          <p:cNvSpPr txBox="1"/>
          <p:nvPr/>
        </p:nvSpPr>
        <p:spPr>
          <a:xfrm>
            <a:off x="11094415" y="6492240"/>
            <a:ext cx="731520" cy="365760"/>
          </a:xfrm>
          <a:prstGeom prst="rect">
            <a:avLst/>
          </a:prstGeom>
          <a:noFill/>
        </p:spPr>
        <p:txBody>
          <a:bodyPr wrap="square" lIns="0" rIns="0" tIns="0" bIns="0" anchor="ctr">
            <a:spAutoFit/>
          </a:bodyPr>
          <a:lstStyle/>
          <a:p>
            <a:pPr algn="r"/>
            <a:r>
              <a:rPr sz="900" b="0" i="0">
                <a:solidFill>
                  <a:srgbClr val="94A3B8"/>
                </a:solidFill>
                <a:latin typeface="Calibri"/>
              </a:rPr>
              <a:t>3 / 12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pic>
        <p:nvPicPr>
          <p:cNvPr id="2" name="Picture 1" descr="vf_logo_256.png"/>
          <p:cNvPicPr>
            <a:picLocks noChangeAspect="1"/>
          </p:cNvPicPr>
          <p:nvPr/>
        </p:nvPicPr>
        <p:blipFill>
          <a:blip r:embed="rId2"/>
          <a:stretch>
            <a:fillRect/>
          </a:stretch>
        </p:blipFill>
        <p:spPr>
          <a:xfrm>
            <a:off x="11277295" y="274320"/>
            <a:ext cx="502920" cy="502920"/>
          </a:xfrm>
          <a:prstGeom prst="rect">
            <a:avLst/>
          </a:prstGeom>
        </p:spPr>
      </p:pic>
      <p:sp>
        <p:nvSpPr>
          <p:cNvPr id="3" name="TextBox 2"/>
          <p:cNvSpPr txBox="1"/>
          <p:nvPr/>
        </p:nvSpPr>
        <p:spPr>
          <a:xfrm>
            <a:off x="548640" y="457200"/>
            <a:ext cx="5486400" cy="365760"/>
          </a:xfrm>
          <a:prstGeom prst="rect">
            <a:avLst/>
          </a:prstGeom>
          <a:noFill/>
        </p:spPr>
        <p:txBody>
          <a:bodyPr wrap="square" lIns="0" rIns="0" tIns="0" bIns="0" anchor="t">
            <a:spAutoFit/>
          </a:bodyPr>
          <a:lstStyle/>
          <a:p>
            <a:pPr algn="l"/>
            <a:r>
              <a:rPr sz="1200" b="1" i="0">
                <a:solidFill>
                  <a:srgbClr val="0080E0"/>
                </a:solidFill>
                <a:latin typeface="Calibri"/>
              </a:rPr>
              <a:t>03  /  QUESTION TWO</a:t>
            </a:r>
          </a:p>
        </p:txBody>
      </p:sp>
      <p:sp>
        <p:nvSpPr>
          <p:cNvPr id="4" name="TextBox 3"/>
          <p:cNvSpPr txBox="1"/>
          <p:nvPr/>
        </p:nvSpPr>
        <p:spPr>
          <a:xfrm>
            <a:off x="548640" y="914400"/>
            <a:ext cx="10972800" cy="731520"/>
          </a:xfrm>
          <a:prstGeom prst="rect">
            <a:avLst/>
          </a:prstGeom>
          <a:noFill/>
        </p:spPr>
        <p:txBody>
          <a:bodyPr wrap="square" lIns="0" rIns="0" tIns="0" bIns="0" anchor="t">
            <a:spAutoFit/>
          </a:bodyPr>
          <a:lstStyle/>
          <a:p>
            <a:pPr algn="l"/>
            <a:r>
              <a:rPr sz="3600" b="1" i="0">
                <a:solidFill>
                  <a:srgbClr val="F1F5F9"/>
                </a:solidFill>
                <a:latin typeface="Calibri"/>
              </a:rPr>
              <a:t>The Accountability Question</a:t>
            </a:r>
          </a:p>
        </p:txBody>
      </p:sp>
      <p:sp>
        <p:nvSpPr>
          <p:cNvPr id="5" name="Rectangle 4"/>
          <p:cNvSpPr/>
          <p:nvPr/>
        </p:nvSpPr>
        <p:spPr>
          <a:xfrm>
            <a:off x="548640" y="1828800"/>
            <a:ext cx="11064240" cy="91440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828800"/>
            <a:ext cx="73152" cy="914400"/>
          </a:xfrm>
          <a:prstGeom prst="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1828800"/>
            <a:ext cx="10515600" cy="914400"/>
          </a:xfrm>
          <a:prstGeom prst="rect">
            <a:avLst/>
          </a:prstGeom>
          <a:noFill/>
        </p:spPr>
        <p:txBody>
          <a:bodyPr wrap="square" lIns="0" rIns="0" tIns="0" bIns="0" anchor="ctr">
            <a:spAutoFit/>
          </a:bodyPr>
          <a:lstStyle/>
          <a:p>
            <a:pPr algn="l"/>
            <a:r>
              <a:rPr sz="1500" b="0" i="1">
                <a:solidFill>
                  <a:srgbClr val="F1F5F9"/>
                </a:solidFill>
                <a:latin typeface="Calibri"/>
              </a:rPr>
              <a:t>"If an autonomous agent makes a flawed, biased, or unauthorized transaction that violates GDPR or HIPAA — who in this room is legally and operationally signed off as the owner of that machine's action?"</a:t>
            </a:r>
          </a:p>
        </p:txBody>
      </p:sp>
      <p:sp>
        <p:nvSpPr>
          <p:cNvPr id="8" name="TextBox 7"/>
          <p:cNvSpPr txBox="1"/>
          <p:nvPr/>
        </p:nvSpPr>
        <p:spPr>
          <a:xfrm>
            <a:off x="548640" y="3017520"/>
            <a:ext cx="10972800" cy="365760"/>
          </a:xfrm>
          <a:prstGeom prst="rect">
            <a:avLst/>
          </a:prstGeom>
          <a:noFill/>
        </p:spPr>
        <p:txBody>
          <a:bodyPr wrap="square" lIns="0" rIns="0" tIns="0" bIns="0" anchor="t">
            <a:spAutoFit/>
          </a:bodyPr>
          <a:lstStyle/>
          <a:p>
            <a:pPr algn="l"/>
            <a:r>
              <a:rPr sz="1400" b="1" i="0">
                <a:solidFill>
                  <a:srgbClr val="F59E0B"/>
                </a:solidFill>
                <a:latin typeface="Calibri"/>
              </a:rPr>
              <a:t>THE ACCOUNTABILITY GAP</a:t>
            </a:r>
          </a:p>
        </p:txBody>
      </p:sp>
      <p:sp>
        <p:nvSpPr>
          <p:cNvPr id="9" name="Rectangle 8"/>
          <p:cNvSpPr/>
          <p:nvPr/>
        </p:nvSpPr>
        <p:spPr>
          <a:xfrm>
            <a:off x="548640" y="3474720"/>
            <a:ext cx="5394960" cy="274320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3657600"/>
            <a:ext cx="5029200" cy="365760"/>
          </a:xfrm>
          <a:prstGeom prst="rect">
            <a:avLst/>
          </a:prstGeom>
          <a:noFill/>
        </p:spPr>
        <p:txBody>
          <a:bodyPr wrap="square" lIns="0" rIns="0" tIns="0" bIns="0" anchor="t">
            <a:spAutoFit/>
          </a:bodyPr>
          <a:lstStyle/>
          <a:p>
            <a:pPr algn="l"/>
            <a:r>
              <a:rPr sz="1200" b="1" i="0">
                <a:solidFill>
                  <a:srgbClr val="00C0E0"/>
                </a:solidFill>
                <a:latin typeface="Calibri"/>
              </a:rPr>
              <a:t>WHAT REGULATORS ASSUME</a:t>
            </a:r>
          </a:p>
        </p:txBody>
      </p:sp>
      <p:sp>
        <p:nvSpPr>
          <p:cNvPr id="11" name="TextBox 10"/>
          <p:cNvSpPr txBox="1"/>
          <p:nvPr/>
        </p:nvSpPr>
        <p:spPr>
          <a:xfrm>
            <a:off x="731520" y="4114800"/>
            <a:ext cx="274320" cy="365760"/>
          </a:xfrm>
          <a:prstGeom prst="rect">
            <a:avLst/>
          </a:prstGeom>
          <a:noFill/>
        </p:spPr>
        <p:txBody>
          <a:bodyPr wrap="square" lIns="0" rIns="0" tIns="0" bIns="0" anchor="t">
            <a:spAutoFit/>
          </a:bodyPr>
          <a:lstStyle/>
          <a:p>
            <a:pPr algn="l"/>
            <a:r>
              <a:rPr sz="1200" b="1" i="0">
                <a:solidFill>
                  <a:srgbClr val="00C0E0"/>
                </a:solidFill>
                <a:latin typeface="Calibri"/>
              </a:rPr>
              <a:t>▸</a:t>
            </a:r>
          </a:p>
        </p:txBody>
      </p:sp>
      <p:sp>
        <p:nvSpPr>
          <p:cNvPr id="12" name="TextBox 11"/>
          <p:cNvSpPr txBox="1"/>
          <p:nvPr/>
        </p:nvSpPr>
        <p:spPr>
          <a:xfrm>
            <a:off x="1005840" y="4114800"/>
            <a:ext cx="4846320" cy="457200"/>
          </a:xfrm>
          <a:prstGeom prst="rect">
            <a:avLst/>
          </a:prstGeom>
          <a:noFill/>
        </p:spPr>
        <p:txBody>
          <a:bodyPr wrap="square" lIns="0" rIns="0" tIns="0" bIns="0" anchor="t">
            <a:spAutoFit/>
          </a:bodyPr>
          <a:lstStyle/>
          <a:p>
            <a:pPr algn="l"/>
            <a:r>
              <a:rPr sz="1100" b="0" i="0">
                <a:solidFill>
                  <a:srgbClr val="F1F5F9"/>
                </a:solidFill>
                <a:latin typeface="Calibri"/>
              </a:rPr>
              <a:t>SOC 2: audit trails showing "who" accessed data — assumes a human user</a:t>
            </a:r>
          </a:p>
        </p:txBody>
      </p:sp>
      <p:sp>
        <p:nvSpPr>
          <p:cNvPr id="13" name="TextBox 12"/>
          <p:cNvSpPr txBox="1"/>
          <p:nvPr/>
        </p:nvSpPr>
        <p:spPr>
          <a:xfrm>
            <a:off x="731520" y="4617720"/>
            <a:ext cx="274320" cy="365760"/>
          </a:xfrm>
          <a:prstGeom prst="rect">
            <a:avLst/>
          </a:prstGeom>
          <a:noFill/>
        </p:spPr>
        <p:txBody>
          <a:bodyPr wrap="square" lIns="0" rIns="0" tIns="0" bIns="0" anchor="t">
            <a:spAutoFit/>
          </a:bodyPr>
          <a:lstStyle/>
          <a:p>
            <a:pPr algn="l"/>
            <a:r>
              <a:rPr sz="1200" b="1" i="0">
                <a:solidFill>
                  <a:srgbClr val="00C0E0"/>
                </a:solidFill>
                <a:latin typeface="Calibri"/>
              </a:rPr>
              <a:t>▸</a:t>
            </a:r>
          </a:p>
        </p:txBody>
      </p:sp>
      <p:sp>
        <p:nvSpPr>
          <p:cNvPr id="14" name="TextBox 13"/>
          <p:cNvSpPr txBox="1"/>
          <p:nvPr/>
        </p:nvSpPr>
        <p:spPr>
          <a:xfrm>
            <a:off x="1005840" y="4617720"/>
            <a:ext cx="4846320" cy="457200"/>
          </a:xfrm>
          <a:prstGeom prst="rect">
            <a:avLst/>
          </a:prstGeom>
          <a:noFill/>
        </p:spPr>
        <p:txBody>
          <a:bodyPr wrap="square" lIns="0" rIns="0" tIns="0" bIns="0" anchor="t">
            <a:spAutoFit/>
          </a:bodyPr>
          <a:lstStyle/>
          <a:p>
            <a:pPr algn="l"/>
            <a:r>
              <a:rPr sz="1100" b="0" i="0">
                <a:solidFill>
                  <a:srgbClr val="F1F5F9"/>
                </a:solidFill>
                <a:latin typeface="Calibri"/>
              </a:rPr>
              <a:t>GDPR: decisions must be explainable and attributable to a named party</a:t>
            </a:r>
          </a:p>
        </p:txBody>
      </p:sp>
      <p:sp>
        <p:nvSpPr>
          <p:cNvPr id="15" name="TextBox 14"/>
          <p:cNvSpPr txBox="1"/>
          <p:nvPr/>
        </p:nvSpPr>
        <p:spPr>
          <a:xfrm>
            <a:off x="731520" y="5120640"/>
            <a:ext cx="274320" cy="365760"/>
          </a:xfrm>
          <a:prstGeom prst="rect">
            <a:avLst/>
          </a:prstGeom>
          <a:noFill/>
        </p:spPr>
        <p:txBody>
          <a:bodyPr wrap="square" lIns="0" rIns="0" tIns="0" bIns="0" anchor="t">
            <a:spAutoFit/>
          </a:bodyPr>
          <a:lstStyle/>
          <a:p>
            <a:pPr algn="l"/>
            <a:r>
              <a:rPr sz="1200" b="1" i="0">
                <a:solidFill>
                  <a:srgbClr val="00C0E0"/>
                </a:solidFill>
                <a:latin typeface="Calibri"/>
              </a:rPr>
              <a:t>▸</a:t>
            </a:r>
          </a:p>
        </p:txBody>
      </p:sp>
      <p:sp>
        <p:nvSpPr>
          <p:cNvPr id="16" name="TextBox 15"/>
          <p:cNvSpPr txBox="1"/>
          <p:nvPr/>
        </p:nvSpPr>
        <p:spPr>
          <a:xfrm>
            <a:off x="1005840" y="5120640"/>
            <a:ext cx="4846320" cy="457200"/>
          </a:xfrm>
          <a:prstGeom prst="rect">
            <a:avLst/>
          </a:prstGeom>
          <a:noFill/>
        </p:spPr>
        <p:txBody>
          <a:bodyPr wrap="square" lIns="0" rIns="0" tIns="0" bIns="0" anchor="t">
            <a:spAutoFit/>
          </a:bodyPr>
          <a:lstStyle/>
          <a:p>
            <a:pPr algn="l"/>
            <a:r>
              <a:rPr sz="1100" b="0" i="0">
                <a:solidFill>
                  <a:srgbClr val="F1F5F9"/>
                </a:solidFill>
                <a:latin typeface="Calibri"/>
              </a:rPr>
              <a:t>HIPAA: every touch of PHI must be attributable to an identifiable user</a:t>
            </a:r>
          </a:p>
        </p:txBody>
      </p:sp>
      <p:sp>
        <p:nvSpPr>
          <p:cNvPr id="17" name="TextBox 16"/>
          <p:cNvSpPr txBox="1"/>
          <p:nvPr/>
        </p:nvSpPr>
        <p:spPr>
          <a:xfrm>
            <a:off x="731520" y="5623560"/>
            <a:ext cx="274320" cy="365760"/>
          </a:xfrm>
          <a:prstGeom prst="rect">
            <a:avLst/>
          </a:prstGeom>
          <a:noFill/>
        </p:spPr>
        <p:txBody>
          <a:bodyPr wrap="square" lIns="0" rIns="0" tIns="0" bIns="0" anchor="t">
            <a:spAutoFit/>
          </a:bodyPr>
          <a:lstStyle/>
          <a:p>
            <a:pPr algn="l"/>
            <a:r>
              <a:rPr sz="1200" b="1" i="0">
                <a:solidFill>
                  <a:srgbClr val="00C0E0"/>
                </a:solidFill>
                <a:latin typeface="Calibri"/>
              </a:rPr>
              <a:t>▸</a:t>
            </a:r>
          </a:p>
        </p:txBody>
      </p:sp>
      <p:sp>
        <p:nvSpPr>
          <p:cNvPr id="18" name="TextBox 17"/>
          <p:cNvSpPr txBox="1"/>
          <p:nvPr/>
        </p:nvSpPr>
        <p:spPr>
          <a:xfrm>
            <a:off x="1005840" y="5623560"/>
            <a:ext cx="4846320" cy="457200"/>
          </a:xfrm>
          <a:prstGeom prst="rect">
            <a:avLst/>
          </a:prstGeom>
          <a:noFill/>
        </p:spPr>
        <p:txBody>
          <a:bodyPr wrap="square" lIns="0" rIns="0" tIns="0" bIns="0" anchor="t">
            <a:spAutoFit/>
          </a:bodyPr>
          <a:lstStyle/>
          <a:p>
            <a:pPr algn="l"/>
            <a:r>
              <a:rPr sz="1100" b="0" i="0">
                <a:solidFill>
                  <a:srgbClr val="F1F5F9"/>
                </a:solidFill>
                <a:latin typeface="Calibri"/>
              </a:rPr>
              <a:t>EU AI Act: transparency obligations for high-risk AI systems</a:t>
            </a:r>
          </a:p>
        </p:txBody>
      </p:sp>
      <p:sp>
        <p:nvSpPr>
          <p:cNvPr id="19" name="Rectangle 18"/>
          <p:cNvSpPr/>
          <p:nvPr/>
        </p:nvSpPr>
        <p:spPr>
          <a:xfrm>
            <a:off x="6217920" y="3474720"/>
            <a:ext cx="5394960" cy="274320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800" y="3657600"/>
            <a:ext cx="5029200" cy="365760"/>
          </a:xfrm>
          <a:prstGeom prst="rect">
            <a:avLst/>
          </a:prstGeom>
          <a:noFill/>
        </p:spPr>
        <p:txBody>
          <a:bodyPr wrap="square" lIns="0" rIns="0" tIns="0" bIns="0" anchor="t">
            <a:spAutoFit/>
          </a:bodyPr>
          <a:lstStyle/>
          <a:p>
            <a:pPr algn="l"/>
            <a:r>
              <a:rPr sz="1200" b="1" i="0">
                <a:solidFill>
                  <a:srgbClr val="EF4444"/>
                </a:solidFill>
                <a:latin typeface="Calibri"/>
              </a:rPr>
              <a:t>WHAT AGENTS ACTUALLY DO</a:t>
            </a:r>
          </a:p>
        </p:txBody>
      </p:sp>
      <p:sp>
        <p:nvSpPr>
          <p:cNvPr id="21" name="TextBox 20"/>
          <p:cNvSpPr txBox="1"/>
          <p:nvPr/>
        </p:nvSpPr>
        <p:spPr>
          <a:xfrm>
            <a:off x="6400800" y="4114800"/>
            <a:ext cx="274320" cy="365760"/>
          </a:xfrm>
          <a:prstGeom prst="rect">
            <a:avLst/>
          </a:prstGeom>
          <a:noFill/>
        </p:spPr>
        <p:txBody>
          <a:bodyPr wrap="square" lIns="0" rIns="0" tIns="0" bIns="0" anchor="t">
            <a:spAutoFit/>
          </a:bodyPr>
          <a:lstStyle/>
          <a:p>
            <a:pPr algn="l"/>
            <a:r>
              <a:rPr sz="1200" b="1" i="0">
                <a:solidFill>
                  <a:srgbClr val="EF4444"/>
                </a:solidFill>
                <a:latin typeface="Calibri"/>
              </a:rPr>
              <a:t>▸</a:t>
            </a:r>
          </a:p>
        </p:txBody>
      </p:sp>
      <p:sp>
        <p:nvSpPr>
          <p:cNvPr id="22" name="TextBox 21"/>
          <p:cNvSpPr txBox="1"/>
          <p:nvPr/>
        </p:nvSpPr>
        <p:spPr>
          <a:xfrm>
            <a:off x="6675120" y="4114800"/>
            <a:ext cx="4846320" cy="457200"/>
          </a:xfrm>
          <a:prstGeom prst="rect">
            <a:avLst/>
          </a:prstGeom>
          <a:noFill/>
        </p:spPr>
        <p:txBody>
          <a:bodyPr wrap="square" lIns="0" rIns="0" tIns="0" bIns="0" anchor="t">
            <a:spAutoFit/>
          </a:bodyPr>
          <a:lstStyle/>
          <a:p>
            <a:pPr algn="l"/>
            <a:r>
              <a:rPr sz="1100" b="0" i="0">
                <a:solidFill>
                  <a:srgbClr val="F1F5F9"/>
                </a:solidFill>
                <a:latin typeface="Calibri"/>
              </a:rPr>
              <a:t>Agent reads patient record + cross-references population data + writes clinical note — no human in loop</a:t>
            </a:r>
          </a:p>
        </p:txBody>
      </p:sp>
      <p:sp>
        <p:nvSpPr>
          <p:cNvPr id="23" name="TextBox 22"/>
          <p:cNvSpPr txBox="1"/>
          <p:nvPr/>
        </p:nvSpPr>
        <p:spPr>
          <a:xfrm>
            <a:off x="6400800" y="4617720"/>
            <a:ext cx="274320" cy="365760"/>
          </a:xfrm>
          <a:prstGeom prst="rect">
            <a:avLst/>
          </a:prstGeom>
          <a:noFill/>
        </p:spPr>
        <p:txBody>
          <a:bodyPr wrap="square" lIns="0" rIns="0" tIns="0" bIns="0" anchor="t">
            <a:spAutoFit/>
          </a:bodyPr>
          <a:lstStyle/>
          <a:p>
            <a:pPr algn="l"/>
            <a:r>
              <a:rPr sz="1200" b="1" i="0">
                <a:solidFill>
                  <a:srgbClr val="EF4444"/>
                </a:solidFill>
                <a:latin typeface="Calibri"/>
              </a:rPr>
              <a:t>▸</a:t>
            </a:r>
          </a:p>
        </p:txBody>
      </p:sp>
      <p:sp>
        <p:nvSpPr>
          <p:cNvPr id="24" name="TextBox 23"/>
          <p:cNvSpPr txBox="1"/>
          <p:nvPr/>
        </p:nvSpPr>
        <p:spPr>
          <a:xfrm>
            <a:off x="6675120" y="4617720"/>
            <a:ext cx="4846320" cy="457200"/>
          </a:xfrm>
          <a:prstGeom prst="rect">
            <a:avLst/>
          </a:prstGeom>
          <a:noFill/>
        </p:spPr>
        <p:txBody>
          <a:bodyPr wrap="square" lIns="0" rIns="0" tIns="0" bIns="0" anchor="t">
            <a:spAutoFit/>
          </a:bodyPr>
          <a:lstStyle/>
          <a:p>
            <a:pPr algn="l"/>
            <a:r>
              <a:rPr sz="1100" b="0" i="0">
                <a:solidFill>
                  <a:srgbClr val="F1F5F9"/>
                </a:solidFill>
                <a:latin typeface="Calibri"/>
              </a:rPr>
              <a:t>Agent makes financial transaction decisions at machine speed — accountability unclear</a:t>
            </a:r>
          </a:p>
        </p:txBody>
      </p:sp>
      <p:sp>
        <p:nvSpPr>
          <p:cNvPr id="25" name="TextBox 24"/>
          <p:cNvSpPr txBox="1"/>
          <p:nvPr/>
        </p:nvSpPr>
        <p:spPr>
          <a:xfrm>
            <a:off x="6400800" y="5120640"/>
            <a:ext cx="274320" cy="365760"/>
          </a:xfrm>
          <a:prstGeom prst="rect">
            <a:avLst/>
          </a:prstGeom>
          <a:noFill/>
        </p:spPr>
        <p:txBody>
          <a:bodyPr wrap="square" lIns="0" rIns="0" tIns="0" bIns="0" anchor="t">
            <a:spAutoFit/>
          </a:bodyPr>
          <a:lstStyle/>
          <a:p>
            <a:pPr algn="l"/>
            <a:r>
              <a:rPr sz="1200" b="1" i="0">
                <a:solidFill>
                  <a:srgbClr val="EF4444"/>
                </a:solidFill>
                <a:latin typeface="Calibri"/>
              </a:rPr>
              <a:t>▸</a:t>
            </a:r>
          </a:p>
        </p:txBody>
      </p:sp>
      <p:sp>
        <p:nvSpPr>
          <p:cNvPr id="26" name="TextBox 25"/>
          <p:cNvSpPr txBox="1"/>
          <p:nvPr/>
        </p:nvSpPr>
        <p:spPr>
          <a:xfrm>
            <a:off x="6675120" y="5120640"/>
            <a:ext cx="4846320" cy="457200"/>
          </a:xfrm>
          <a:prstGeom prst="rect">
            <a:avLst/>
          </a:prstGeom>
          <a:noFill/>
        </p:spPr>
        <p:txBody>
          <a:bodyPr wrap="square" lIns="0" rIns="0" tIns="0" bIns="0" anchor="t">
            <a:spAutoFit/>
          </a:bodyPr>
          <a:lstStyle/>
          <a:p>
            <a:pPr algn="l"/>
            <a:r>
              <a:rPr sz="1100" b="0" i="0">
                <a:solidFill>
                  <a:srgbClr val="F1F5F9"/>
                </a:solidFill>
                <a:latin typeface="Calibri"/>
              </a:rPr>
              <a:t>Multi-agent chains: orchestrator delegates to 5 sub-agents — who owns the outcome?</a:t>
            </a:r>
          </a:p>
        </p:txBody>
      </p:sp>
      <p:sp>
        <p:nvSpPr>
          <p:cNvPr id="27" name="TextBox 26"/>
          <p:cNvSpPr txBox="1"/>
          <p:nvPr/>
        </p:nvSpPr>
        <p:spPr>
          <a:xfrm>
            <a:off x="6400800" y="5623560"/>
            <a:ext cx="274320" cy="365760"/>
          </a:xfrm>
          <a:prstGeom prst="rect">
            <a:avLst/>
          </a:prstGeom>
          <a:noFill/>
        </p:spPr>
        <p:txBody>
          <a:bodyPr wrap="square" lIns="0" rIns="0" tIns="0" bIns="0" anchor="t">
            <a:spAutoFit/>
          </a:bodyPr>
          <a:lstStyle/>
          <a:p>
            <a:pPr algn="l"/>
            <a:r>
              <a:rPr sz="1200" b="1" i="0">
                <a:solidFill>
                  <a:srgbClr val="EF4444"/>
                </a:solidFill>
                <a:latin typeface="Calibri"/>
              </a:rPr>
              <a:t>▸</a:t>
            </a:r>
          </a:p>
        </p:txBody>
      </p:sp>
      <p:sp>
        <p:nvSpPr>
          <p:cNvPr id="28" name="TextBox 27"/>
          <p:cNvSpPr txBox="1"/>
          <p:nvPr/>
        </p:nvSpPr>
        <p:spPr>
          <a:xfrm>
            <a:off x="6675120" y="5623560"/>
            <a:ext cx="4846320" cy="457200"/>
          </a:xfrm>
          <a:prstGeom prst="rect">
            <a:avLst/>
          </a:prstGeom>
          <a:noFill/>
        </p:spPr>
        <p:txBody>
          <a:bodyPr wrap="square" lIns="0" rIns="0" tIns="0" bIns="0" anchor="t">
            <a:spAutoFit/>
          </a:bodyPr>
          <a:lstStyle/>
          <a:p>
            <a:pPr algn="l"/>
            <a:r>
              <a:rPr sz="1100" b="0" i="0">
                <a:solidFill>
                  <a:srgbClr val="F1F5F9"/>
                </a:solidFill>
                <a:latin typeface="Calibri"/>
              </a:rPr>
              <a:t>Memory drift: agent behavior shifts over weeks — when did the decision go wrong?</a:t>
            </a:r>
          </a:p>
        </p:txBody>
      </p:sp>
      <p:sp>
        <p:nvSpPr>
          <p:cNvPr id="29" name="Rectangle 28"/>
          <p:cNvSpPr/>
          <p:nvPr/>
        </p:nvSpPr>
        <p:spPr>
          <a:xfrm>
            <a:off x="548640" y="6355080"/>
            <a:ext cx="11064240" cy="457200"/>
          </a:xfrm>
          <a:prstGeom prst="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822960" y="6355080"/>
            <a:ext cx="10515600" cy="457200"/>
          </a:xfrm>
          <a:prstGeom prst="rect">
            <a:avLst/>
          </a:prstGeom>
          <a:noFill/>
        </p:spPr>
        <p:txBody>
          <a:bodyPr wrap="square" lIns="0" rIns="0" tIns="0" bIns="0" anchor="ctr">
            <a:spAutoFit/>
          </a:bodyPr>
          <a:lstStyle/>
          <a:p>
            <a:pPr algn="l"/>
            <a:r>
              <a:rPr sz="1200" b="1" i="0">
                <a:solidFill>
                  <a:srgbClr val="0A1628"/>
                </a:solidFill>
                <a:latin typeface="Calibri"/>
              </a:rPr>
              <a:t>→  Every agent must have a named, accountable human owner — documented before deployment, not after an incident.</a:t>
            </a:r>
          </a:p>
        </p:txBody>
      </p:sp>
      <p:sp>
        <p:nvSpPr>
          <p:cNvPr id="31" name="Rectangle 30"/>
          <p:cNvSpPr/>
          <p:nvPr/>
        </p:nvSpPr>
        <p:spPr>
          <a:xfrm>
            <a:off x="0" y="6492240"/>
            <a:ext cx="12191695" cy="36576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365760" y="6492240"/>
            <a:ext cx="3657600" cy="365760"/>
          </a:xfrm>
          <a:prstGeom prst="rect">
            <a:avLst/>
          </a:prstGeom>
          <a:noFill/>
        </p:spPr>
        <p:txBody>
          <a:bodyPr wrap="square" lIns="0" rIns="0" tIns="0" bIns="0" anchor="ctr">
            <a:spAutoFit/>
          </a:bodyPr>
          <a:lstStyle/>
          <a:p>
            <a:pPr algn="l"/>
            <a:r>
              <a:rPr sz="900" b="0" i="0">
                <a:solidFill>
                  <a:srgbClr val="94A3B8"/>
                </a:solidFill>
                <a:latin typeface="Calibri"/>
              </a:rPr>
              <a:t>Vertex Frontier  •  Agentic AI Security — Board Briefing</a:t>
            </a:r>
          </a:p>
        </p:txBody>
      </p:sp>
      <p:sp>
        <p:nvSpPr>
          <p:cNvPr id="33" name="TextBox 32"/>
          <p:cNvSpPr txBox="1"/>
          <p:nvPr/>
        </p:nvSpPr>
        <p:spPr>
          <a:xfrm>
            <a:off x="11094415" y="6492240"/>
            <a:ext cx="731520" cy="365760"/>
          </a:xfrm>
          <a:prstGeom prst="rect">
            <a:avLst/>
          </a:prstGeom>
          <a:noFill/>
        </p:spPr>
        <p:txBody>
          <a:bodyPr wrap="square" lIns="0" rIns="0" tIns="0" bIns="0" anchor="ctr">
            <a:spAutoFit/>
          </a:bodyPr>
          <a:lstStyle/>
          <a:p>
            <a:pPr algn="r"/>
            <a:r>
              <a:rPr sz="900" b="0" i="0">
                <a:solidFill>
                  <a:srgbClr val="94A3B8"/>
                </a:solidFill>
                <a:latin typeface="Calibri"/>
              </a:rPr>
              <a:t>4 / 12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pic>
        <p:nvPicPr>
          <p:cNvPr id="2" name="Picture 1" descr="vf_logo_256.png"/>
          <p:cNvPicPr>
            <a:picLocks noChangeAspect="1"/>
          </p:cNvPicPr>
          <p:nvPr/>
        </p:nvPicPr>
        <p:blipFill>
          <a:blip r:embed="rId2"/>
          <a:stretch>
            <a:fillRect/>
          </a:stretch>
        </p:blipFill>
        <p:spPr>
          <a:xfrm>
            <a:off x="11277295" y="274320"/>
            <a:ext cx="502920" cy="502920"/>
          </a:xfrm>
          <a:prstGeom prst="rect">
            <a:avLst/>
          </a:prstGeom>
        </p:spPr>
      </p:pic>
      <p:sp>
        <p:nvSpPr>
          <p:cNvPr id="3" name="TextBox 2"/>
          <p:cNvSpPr txBox="1"/>
          <p:nvPr/>
        </p:nvSpPr>
        <p:spPr>
          <a:xfrm>
            <a:off x="548640" y="457200"/>
            <a:ext cx="5486400" cy="365760"/>
          </a:xfrm>
          <a:prstGeom prst="rect">
            <a:avLst/>
          </a:prstGeom>
          <a:noFill/>
        </p:spPr>
        <p:txBody>
          <a:bodyPr wrap="square" lIns="0" rIns="0" tIns="0" bIns="0" anchor="t">
            <a:spAutoFit/>
          </a:bodyPr>
          <a:lstStyle/>
          <a:p>
            <a:pPr algn="l"/>
            <a:r>
              <a:rPr sz="1200" b="1" i="0">
                <a:solidFill>
                  <a:srgbClr val="0080E0"/>
                </a:solidFill>
                <a:latin typeface="Calibri"/>
              </a:rPr>
              <a:t>04  /  QUESTION THREE</a:t>
            </a:r>
          </a:p>
        </p:txBody>
      </p:sp>
      <p:sp>
        <p:nvSpPr>
          <p:cNvPr id="4" name="TextBox 3"/>
          <p:cNvSpPr txBox="1"/>
          <p:nvPr/>
        </p:nvSpPr>
        <p:spPr>
          <a:xfrm>
            <a:off x="548640" y="914400"/>
            <a:ext cx="10972800" cy="731520"/>
          </a:xfrm>
          <a:prstGeom prst="rect">
            <a:avLst/>
          </a:prstGeom>
          <a:noFill/>
        </p:spPr>
        <p:txBody>
          <a:bodyPr wrap="square" lIns="0" rIns="0" tIns="0" bIns="0" anchor="t">
            <a:spAutoFit/>
          </a:bodyPr>
          <a:lstStyle/>
          <a:p>
            <a:pPr algn="l"/>
            <a:r>
              <a:rPr sz="3600" b="1" i="0">
                <a:solidFill>
                  <a:srgbClr val="F1F5F9"/>
                </a:solidFill>
                <a:latin typeface="Calibri"/>
              </a:rPr>
              <a:t>The Financial Ceiling Question</a:t>
            </a:r>
          </a:p>
        </p:txBody>
      </p:sp>
      <p:sp>
        <p:nvSpPr>
          <p:cNvPr id="5" name="Rectangle 4"/>
          <p:cNvSpPr/>
          <p:nvPr/>
        </p:nvSpPr>
        <p:spPr>
          <a:xfrm>
            <a:off x="548640" y="1828800"/>
            <a:ext cx="11064240" cy="91440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828800"/>
            <a:ext cx="73152" cy="914400"/>
          </a:xfrm>
          <a:prstGeom prst="rect">
            <a:avLst/>
          </a:prstGeom>
          <a:solidFill>
            <a:srgbClr val="EF44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1828800"/>
            <a:ext cx="10515600" cy="914400"/>
          </a:xfrm>
          <a:prstGeom prst="rect">
            <a:avLst/>
          </a:prstGeom>
          <a:noFill/>
        </p:spPr>
        <p:txBody>
          <a:bodyPr wrap="square" lIns="0" rIns="0" tIns="0" bIns="0" anchor="ctr">
            <a:spAutoFit/>
          </a:bodyPr>
          <a:lstStyle/>
          <a:p>
            <a:pPr algn="l"/>
            <a:r>
              <a:rPr sz="1500" b="0" i="1">
                <a:solidFill>
                  <a:srgbClr val="F1F5F9"/>
                </a:solidFill>
                <a:latin typeface="Calibri"/>
              </a:rPr>
              <a:t>"Do we have hard, API-level daily cost limits on our agent deployments — or is our financial exposure theoretically uncapped if an agent enters an infinite reasoning loop overnight?"</a:t>
            </a:r>
          </a:p>
        </p:txBody>
      </p:sp>
      <p:sp>
        <p:nvSpPr>
          <p:cNvPr id="8" name="TextBox 7"/>
          <p:cNvSpPr txBox="1"/>
          <p:nvPr/>
        </p:nvSpPr>
        <p:spPr>
          <a:xfrm>
            <a:off x="548640" y="3017520"/>
            <a:ext cx="10972800" cy="365760"/>
          </a:xfrm>
          <a:prstGeom prst="rect">
            <a:avLst/>
          </a:prstGeom>
          <a:noFill/>
        </p:spPr>
        <p:txBody>
          <a:bodyPr wrap="square" lIns="0" rIns="0" tIns="0" bIns="0" anchor="t">
            <a:spAutoFit/>
          </a:bodyPr>
          <a:lstStyle/>
          <a:p>
            <a:pPr algn="l"/>
            <a:r>
              <a:rPr sz="1400" b="1" i="0">
                <a:solidFill>
                  <a:srgbClr val="EF4444"/>
                </a:solidFill>
                <a:latin typeface="Calibri"/>
              </a:rPr>
              <a:t>DOCUMENTED FINANCIAL IMPACT</a:t>
            </a:r>
          </a:p>
        </p:txBody>
      </p:sp>
      <p:sp>
        <p:nvSpPr>
          <p:cNvPr id="9" name="Rectangle 8"/>
          <p:cNvSpPr/>
          <p:nvPr/>
        </p:nvSpPr>
        <p:spPr>
          <a:xfrm>
            <a:off x="548640" y="3474720"/>
            <a:ext cx="3566160" cy="256032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3474720"/>
            <a:ext cx="3566160" cy="91440"/>
          </a:xfrm>
          <a:prstGeom prst="rect">
            <a:avLst/>
          </a:prstGeom>
          <a:solidFill>
            <a:srgbClr val="EF44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3749040"/>
            <a:ext cx="3017520" cy="640080"/>
          </a:xfrm>
          <a:prstGeom prst="rect">
            <a:avLst/>
          </a:prstGeom>
          <a:noFill/>
        </p:spPr>
        <p:txBody>
          <a:bodyPr wrap="square" lIns="0" rIns="0" tIns="0" bIns="0" anchor="t">
            <a:spAutoFit/>
          </a:bodyPr>
          <a:lstStyle/>
          <a:p>
            <a:pPr algn="l"/>
            <a:r>
              <a:rPr sz="3000" b="1" i="0">
                <a:solidFill>
                  <a:srgbClr val="EF4444"/>
                </a:solidFill>
                <a:latin typeface="Calibri"/>
              </a:rPr>
              <a:t>$82,314</a:t>
            </a:r>
          </a:p>
        </p:txBody>
      </p:sp>
      <p:sp>
        <p:nvSpPr>
          <p:cNvPr id="12" name="TextBox 11"/>
          <p:cNvSpPr txBox="1"/>
          <p:nvPr/>
        </p:nvSpPr>
        <p:spPr>
          <a:xfrm>
            <a:off x="822960" y="4389120"/>
            <a:ext cx="3017520" cy="365760"/>
          </a:xfrm>
          <a:prstGeom prst="rect">
            <a:avLst/>
          </a:prstGeom>
          <a:noFill/>
        </p:spPr>
        <p:txBody>
          <a:bodyPr wrap="square" lIns="0" rIns="0" tIns="0" bIns="0" anchor="t">
            <a:spAutoFit/>
          </a:bodyPr>
          <a:lstStyle/>
          <a:p>
            <a:pPr algn="l"/>
            <a:r>
              <a:rPr sz="1200" b="0" i="1">
                <a:solidFill>
                  <a:srgbClr val="00C0E0"/>
                </a:solidFill>
                <a:latin typeface="Calibri"/>
              </a:rPr>
              <a:t>in 48 hours</a:t>
            </a:r>
          </a:p>
        </p:txBody>
      </p:sp>
      <p:sp>
        <p:nvSpPr>
          <p:cNvPr id="13" name="TextBox 12"/>
          <p:cNvSpPr txBox="1"/>
          <p:nvPr/>
        </p:nvSpPr>
        <p:spPr>
          <a:xfrm>
            <a:off x="822960" y="4846320"/>
            <a:ext cx="3017520" cy="1097280"/>
          </a:xfrm>
          <a:prstGeom prst="rect">
            <a:avLst/>
          </a:prstGeom>
          <a:noFill/>
        </p:spPr>
        <p:txBody>
          <a:bodyPr wrap="square" lIns="0" rIns="0" tIns="0" bIns="0" anchor="t">
            <a:spAutoFit/>
          </a:bodyPr>
          <a:lstStyle/>
          <a:p>
            <a:pPr algn="l"/>
            <a:r>
              <a:rPr sz="1100" b="0" i="0">
                <a:solidFill>
                  <a:srgbClr val="F1F5F9"/>
                </a:solidFill>
                <a:latin typeface="Calibri"/>
              </a:rPr>
              <a:t>Mexican startup hit with $82,314 in charges (typical spend: $180/mo) after a Gemini API key was stolen (Feb 2025).</a:t>
            </a:r>
          </a:p>
        </p:txBody>
      </p:sp>
      <p:sp>
        <p:nvSpPr>
          <p:cNvPr id="14" name="Rectangle 13"/>
          <p:cNvSpPr/>
          <p:nvPr/>
        </p:nvSpPr>
        <p:spPr>
          <a:xfrm>
            <a:off x="4297680" y="3474720"/>
            <a:ext cx="3566160" cy="256032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4297680" y="3474720"/>
            <a:ext cx="3566160" cy="91440"/>
          </a:xfrm>
          <a:prstGeom prst="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72000" y="3749040"/>
            <a:ext cx="3017520" cy="640080"/>
          </a:xfrm>
          <a:prstGeom prst="rect">
            <a:avLst/>
          </a:prstGeom>
          <a:noFill/>
        </p:spPr>
        <p:txBody>
          <a:bodyPr wrap="square" lIns="0" rIns="0" tIns="0" bIns="0" anchor="t">
            <a:spAutoFit/>
          </a:bodyPr>
          <a:lstStyle/>
          <a:p>
            <a:pPr algn="l"/>
            <a:r>
              <a:rPr sz="3000" b="1" i="0">
                <a:solidFill>
                  <a:srgbClr val="F59E0B"/>
                </a:solidFill>
                <a:latin typeface="Calibri"/>
              </a:rPr>
              <a:t>9 seconds</a:t>
            </a:r>
          </a:p>
        </p:txBody>
      </p:sp>
      <p:sp>
        <p:nvSpPr>
          <p:cNvPr id="17" name="TextBox 16"/>
          <p:cNvSpPr txBox="1"/>
          <p:nvPr/>
        </p:nvSpPr>
        <p:spPr>
          <a:xfrm>
            <a:off x="4572000" y="4389120"/>
            <a:ext cx="3017520" cy="365760"/>
          </a:xfrm>
          <a:prstGeom prst="rect">
            <a:avLst/>
          </a:prstGeom>
          <a:noFill/>
        </p:spPr>
        <p:txBody>
          <a:bodyPr wrap="square" lIns="0" rIns="0" tIns="0" bIns="0" anchor="t">
            <a:spAutoFit/>
          </a:bodyPr>
          <a:lstStyle/>
          <a:p>
            <a:pPr algn="l"/>
            <a:r>
              <a:rPr sz="1200" b="0" i="1">
                <a:solidFill>
                  <a:srgbClr val="00C0E0"/>
                </a:solidFill>
                <a:latin typeface="Calibri"/>
              </a:rPr>
              <a:t>to wipe a production DB</a:t>
            </a:r>
          </a:p>
        </p:txBody>
      </p:sp>
      <p:sp>
        <p:nvSpPr>
          <p:cNvPr id="18" name="TextBox 17"/>
          <p:cNvSpPr txBox="1"/>
          <p:nvPr/>
        </p:nvSpPr>
        <p:spPr>
          <a:xfrm>
            <a:off x="4572000" y="4846320"/>
            <a:ext cx="3017520" cy="1097280"/>
          </a:xfrm>
          <a:prstGeom prst="rect">
            <a:avLst/>
          </a:prstGeom>
          <a:noFill/>
        </p:spPr>
        <p:txBody>
          <a:bodyPr wrap="square" lIns="0" rIns="0" tIns="0" bIns="0" anchor="t">
            <a:spAutoFit/>
          </a:bodyPr>
          <a:lstStyle/>
          <a:p>
            <a:pPr algn="l"/>
            <a:r>
              <a:rPr sz="1100" b="0" i="0">
                <a:solidFill>
                  <a:srgbClr val="F1F5F9"/>
                </a:solidFill>
                <a:latin typeface="Calibri"/>
              </a:rPr>
              <a:t>Claude Opus 4.6 agent inside Cursor IDE wiped PocketOS production DB and all backups in 9 seconds (April 2026).</a:t>
            </a:r>
          </a:p>
        </p:txBody>
      </p:sp>
      <p:sp>
        <p:nvSpPr>
          <p:cNvPr id="19" name="Rectangle 18"/>
          <p:cNvSpPr/>
          <p:nvPr/>
        </p:nvSpPr>
        <p:spPr>
          <a:xfrm>
            <a:off x="8046720" y="3474720"/>
            <a:ext cx="3566160" cy="256032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8046720" y="3474720"/>
            <a:ext cx="3566160" cy="91440"/>
          </a:xfrm>
          <a:prstGeom prst="rect">
            <a:avLst/>
          </a:prstGeom>
          <a:solidFill>
            <a:srgbClr val="EF44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321040" y="3749040"/>
            <a:ext cx="3017520" cy="640080"/>
          </a:xfrm>
          <a:prstGeom prst="rect">
            <a:avLst/>
          </a:prstGeom>
          <a:noFill/>
        </p:spPr>
        <p:txBody>
          <a:bodyPr wrap="square" lIns="0" rIns="0" tIns="0" bIns="0" anchor="t">
            <a:spAutoFit/>
          </a:bodyPr>
          <a:lstStyle/>
          <a:p>
            <a:pPr algn="l"/>
            <a:r>
              <a:rPr sz="3000" b="1" i="0">
                <a:solidFill>
                  <a:srgbClr val="EF4444"/>
                </a:solidFill>
                <a:latin typeface="Calibri"/>
              </a:rPr>
              <a:t>31 seconds</a:t>
            </a:r>
          </a:p>
        </p:txBody>
      </p:sp>
      <p:sp>
        <p:nvSpPr>
          <p:cNvPr id="22" name="TextBox 21"/>
          <p:cNvSpPr txBox="1"/>
          <p:nvPr/>
        </p:nvSpPr>
        <p:spPr>
          <a:xfrm>
            <a:off x="8321040" y="4389120"/>
            <a:ext cx="3017520" cy="365760"/>
          </a:xfrm>
          <a:prstGeom prst="rect">
            <a:avLst/>
          </a:prstGeom>
          <a:noFill/>
        </p:spPr>
        <p:txBody>
          <a:bodyPr wrap="square" lIns="0" rIns="0" tIns="0" bIns="0" anchor="t">
            <a:spAutoFit/>
          </a:bodyPr>
          <a:lstStyle/>
          <a:p>
            <a:pPr algn="l"/>
            <a:r>
              <a:rPr sz="1200" b="0" i="1">
                <a:solidFill>
                  <a:srgbClr val="00C0E0"/>
                </a:solidFill>
                <a:latin typeface="Calibri"/>
              </a:rPr>
              <a:t>to defeat bcrypt auth</a:t>
            </a:r>
          </a:p>
        </p:txBody>
      </p:sp>
      <p:sp>
        <p:nvSpPr>
          <p:cNvPr id="23" name="TextBox 22"/>
          <p:cNvSpPr txBox="1"/>
          <p:nvPr/>
        </p:nvSpPr>
        <p:spPr>
          <a:xfrm>
            <a:off x="8321040" y="4846320"/>
            <a:ext cx="3017520" cy="1097280"/>
          </a:xfrm>
          <a:prstGeom prst="rect">
            <a:avLst/>
          </a:prstGeom>
          <a:noFill/>
        </p:spPr>
        <p:txBody>
          <a:bodyPr wrap="square" lIns="0" rIns="0" tIns="0" bIns="0" anchor="t">
            <a:spAutoFit/>
          </a:bodyPr>
          <a:lstStyle/>
          <a:p>
            <a:pPr algn="l"/>
            <a:r>
              <a:rPr sz="1100" b="0" i="0">
                <a:solidFill>
                  <a:srgbClr val="F1F5F9"/>
                </a:solidFill>
                <a:latin typeface="Calibri"/>
              </a:rPr>
              <a:t>JADEPUFFER autonomous ransomware diagnosed its own logic error, regenerated a correct bcrypt hash, and bypassed Nacos auth in 31 seconds (July 2026).</a:t>
            </a:r>
          </a:p>
        </p:txBody>
      </p:sp>
      <p:sp>
        <p:nvSpPr>
          <p:cNvPr id="24" name="Rectangle 23"/>
          <p:cNvSpPr/>
          <p:nvPr/>
        </p:nvSpPr>
        <p:spPr>
          <a:xfrm>
            <a:off x="548640" y="6355080"/>
            <a:ext cx="11064240" cy="457200"/>
          </a:xfrm>
          <a:prstGeom prst="rect">
            <a:avLst/>
          </a:prstGeom>
          <a:solidFill>
            <a:srgbClr val="008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6355080"/>
            <a:ext cx="10515600" cy="457200"/>
          </a:xfrm>
          <a:prstGeom prst="rect">
            <a:avLst/>
          </a:prstGeom>
          <a:noFill/>
        </p:spPr>
        <p:txBody>
          <a:bodyPr wrap="square" lIns="0" rIns="0" tIns="0" bIns="0" anchor="ctr">
            <a:spAutoFit/>
          </a:bodyPr>
          <a:lstStyle/>
          <a:p>
            <a:pPr algn="l"/>
            <a:r>
              <a:rPr sz="1200" b="1" i="0">
                <a:solidFill>
                  <a:srgbClr val="F1F5F9"/>
                </a:solidFill>
                <a:latin typeface="Calibri"/>
              </a:rPr>
              <a:t>→  Set per-agent daily cost ceilings on the API gateway level. Add automatic kill switches. Treat cost as a security control, not a budget line item.</a:t>
            </a:r>
          </a:p>
        </p:txBody>
      </p:sp>
      <p:sp>
        <p:nvSpPr>
          <p:cNvPr id="26" name="Rectangle 25"/>
          <p:cNvSpPr/>
          <p:nvPr/>
        </p:nvSpPr>
        <p:spPr>
          <a:xfrm>
            <a:off x="0" y="6492240"/>
            <a:ext cx="12191695" cy="36576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365760" y="6492240"/>
            <a:ext cx="3657600" cy="365760"/>
          </a:xfrm>
          <a:prstGeom prst="rect">
            <a:avLst/>
          </a:prstGeom>
          <a:noFill/>
        </p:spPr>
        <p:txBody>
          <a:bodyPr wrap="square" lIns="0" rIns="0" tIns="0" bIns="0" anchor="ctr">
            <a:spAutoFit/>
          </a:bodyPr>
          <a:lstStyle/>
          <a:p>
            <a:pPr algn="l"/>
            <a:r>
              <a:rPr sz="900" b="0" i="0">
                <a:solidFill>
                  <a:srgbClr val="94A3B8"/>
                </a:solidFill>
                <a:latin typeface="Calibri"/>
              </a:rPr>
              <a:t>Vertex Frontier  •  Agentic AI Security — Board Briefing</a:t>
            </a:r>
          </a:p>
        </p:txBody>
      </p:sp>
      <p:sp>
        <p:nvSpPr>
          <p:cNvPr id="28" name="TextBox 27"/>
          <p:cNvSpPr txBox="1"/>
          <p:nvPr/>
        </p:nvSpPr>
        <p:spPr>
          <a:xfrm>
            <a:off x="11094415" y="6492240"/>
            <a:ext cx="731520" cy="365760"/>
          </a:xfrm>
          <a:prstGeom prst="rect">
            <a:avLst/>
          </a:prstGeom>
          <a:noFill/>
        </p:spPr>
        <p:txBody>
          <a:bodyPr wrap="square" lIns="0" rIns="0" tIns="0" bIns="0" anchor="ctr">
            <a:spAutoFit/>
          </a:bodyPr>
          <a:lstStyle/>
          <a:p>
            <a:pPr algn="r"/>
            <a:r>
              <a:rPr sz="900" b="0" i="0">
                <a:solidFill>
                  <a:srgbClr val="94A3B8"/>
                </a:solidFill>
                <a:latin typeface="Calibri"/>
              </a:rPr>
              <a:t>5 / 12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pic>
        <p:nvPicPr>
          <p:cNvPr id="2" name="Picture 1" descr="vf_logo_256.png"/>
          <p:cNvPicPr>
            <a:picLocks noChangeAspect="1"/>
          </p:cNvPicPr>
          <p:nvPr/>
        </p:nvPicPr>
        <p:blipFill>
          <a:blip r:embed="rId2"/>
          <a:stretch>
            <a:fillRect/>
          </a:stretch>
        </p:blipFill>
        <p:spPr>
          <a:xfrm>
            <a:off x="11277295" y="274320"/>
            <a:ext cx="502920" cy="502920"/>
          </a:xfrm>
          <a:prstGeom prst="rect">
            <a:avLst/>
          </a:prstGeom>
        </p:spPr>
      </p:pic>
      <p:sp>
        <p:nvSpPr>
          <p:cNvPr id="3" name="TextBox 2"/>
          <p:cNvSpPr txBox="1"/>
          <p:nvPr/>
        </p:nvSpPr>
        <p:spPr>
          <a:xfrm>
            <a:off x="548640" y="457200"/>
            <a:ext cx="5486400" cy="365760"/>
          </a:xfrm>
          <a:prstGeom prst="rect">
            <a:avLst/>
          </a:prstGeom>
          <a:noFill/>
        </p:spPr>
        <p:txBody>
          <a:bodyPr wrap="square" lIns="0" rIns="0" tIns="0" bIns="0" anchor="t">
            <a:spAutoFit/>
          </a:bodyPr>
          <a:lstStyle/>
          <a:p>
            <a:pPr algn="l"/>
            <a:r>
              <a:rPr sz="1200" b="1" i="0">
                <a:solidFill>
                  <a:srgbClr val="0080E0"/>
                </a:solidFill>
                <a:latin typeface="Calibri"/>
              </a:rPr>
              <a:t>05  /  WAKE-UP CALL</a:t>
            </a:r>
          </a:p>
        </p:txBody>
      </p:sp>
      <p:sp>
        <p:nvSpPr>
          <p:cNvPr id="4" name="TextBox 3"/>
          <p:cNvSpPr txBox="1"/>
          <p:nvPr/>
        </p:nvSpPr>
        <p:spPr>
          <a:xfrm>
            <a:off x="548640" y="914400"/>
            <a:ext cx="10972800" cy="731520"/>
          </a:xfrm>
          <a:prstGeom prst="rect">
            <a:avLst/>
          </a:prstGeom>
          <a:noFill/>
        </p:spPr>
        <p:txBody>
          <a:bodyPr wrap="square" lIns="0" rIns="0" tIns="0" bIns="0" anchor="t">
            <a:spAutoFit/>
          </a:bodyPr>
          <a:lstStyle/>
          <a:p>
            <a:pPr algn="l"/>
            <a:r>
              <a:rPr sz="3600" b="1" i="0">
                <a:solidFill>
                  <a:srgbClr val="F1F5F9"/>
                </a:solidFill>
                <a:latin typeface="Calibri"/>
              </a:rPr>
              <a:t>Three Incidents That Redefined the Threat</a:t>
            </a:r>
          </a:p>
        </p:txBody>
      </p:sp>
      <p:sp>
        <p:nvSpPr>
          <p:cNvPr id="5" name="TextBox 4"/>
          <p:cNvSpPr txBox="1"/>
          <p:nvPr/>
        </p:nvSpPr>
        <p:spPr>
          <a:xfrm>
            <a:off x="548640" y="1737360"/>
            <a:ext cx="10972800" cy="457200"/>
          </a:xfrm>
          <a:prstGeom prst="rect">
            <a:avLst/>
          </a:prstGeom>
          <a:noFill/>
        </p:spPr>
        <p:txBody>
          <a:bodyPr wrap="square" lIns="0" rIns="0" tIns="0" bIns="0" anchor="t">
            <a:spAutoFit/>
          </a:bodyPr>
          <a:lstStyle/>
          <a:p>
            <a:pPr algn="l"/>
            <a:r>
              <a:rPr sz="1400" b="0" i="1">
                <a:solidFill>
                  <a:srgbClr val="94A3B8"/>
                </a:solidFill>
                <a:latin typeface="Calibri"/>
              </a:rPr>
              <a:t>Not hypothetical. Not future-state. Real incidents from the last 12 months — each one a structural warning.</a:t>
            </a:r>
          </a:p>
        </p:txBody>
      </p:sp>
      <p:sp>
        <p:nvSpPr>
          <p:cNvPr id="6" name="Rectangle 5"/>
          <p:cNvSpPr/>
          <p:nvPr/>
        </p:nvSpPr>
        <p:spPr>
          <a:xfrm>
            <a:off x="548640" y="2377440"/>
            <a:ext cx="3657600" cy="402336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2377440"/>
            <a:ext cx="3657600" cy="457200"/>
          </a:xfrm>
          <a:prstGeom prst="rect">
            <a:avLst/>
          </a:prstGeom>
          <a:solidFill>
            <a:srgbClr val="EF44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423160"/>
            <a:ext cx="3108960" cy="365760"/>
          </a:xfrm>
          <a:prstGeom prst="rect">
            <a:avLst/>
          </a:prstGeom>
          <a:noFill/>
        </p:spPr>
        <p:txBody>
          <a:bodyPr wrap="square" lIns="0" rIns="0" tIns="0" bIns="0" anchor="ctr">
            <a:spAutoFit/>
          </a:bodyPr>
          <a:lstStyle/>
          <a:p>
            <a:pPr algn="l"/>
            <a:r>
              <a:rPr sz="1800" b="1" i="0">
                <a:solidFill>
                  <a:srgbClr val="FFFFFF"/>
                </a:solidFill>
                <a:latin typeface="Calibri"/>
              </a:rPr>
              <a:t>EchoLeak</a:t>
            </a:r>
          </a:p>
        </p:txBody>
      </p:sp>
      <p:sp>
        <p:nvSpPr>
          <p:cNvPr id="9" name="TextBox 8"/>
          <p:cNvSpPr txBox="1"/>
          <p:nvPr/>
        </p:nvSpPr>
        <p:spPr>
          <a:xfrm>
            <a:off x="822960" y="2926080"/>
            <a:ext cx="3108960" cy="274320"/>
          </a:xfrm>
          <a:prstGeom prst="rect">
            <a:avLst/>
          </a:prstGeom>
          <a:noFill/>
        </p:spPr>
        <p:txBody>
          <a:bodyPr wrap="square" lIns="0" rIns="0" tIns="0" bIns="0" anchor="t">
            <a:spAutoFit/>
          </a:bodyPr>
          <a:lstStyle/>
          <a:p>
            <a:pPr algn="l"/>
            <a:r>
              <a:rPr sz="1100" b="0" i="1">
                <a:solidFill>
                  <a:srgbClr val="00C0E0"/>
                </a:solidFill>
                <a:latin typeface="Calibri"/>
              </a:rPr>
              <a:t>CVE-2025-32711</a:t>
            </a:r>
          </a:p>
        </p:txBody>
      </p:sp>
      <p:sp>
        <p:nvSpPr>
          <p:cNvPr id="10" name="TextBox 9"/>
          <p:cNvSpPr txBox="1"/>
          <p:nvPr/>
        </p:nvSpPr>
        <p:spPr>
          <a:xfrm>
            <a:off x="822960" y="3154680"/>
            <a:ext cx="3108960" cy="274320"/>
          </a:xfrm>
          <a:prstGeom prst="rect">
            <a:avLst/>
          </a:prstGeom>
          <a:noFill/>
        </p:spPr>
        <p:txBody>
          <a:bodyPr wrap="square" lIns="0" rIns="0" tIns="0" bIns="0" anchor="t">
            <a:spAutoFit/>
          </a:bodyPr>
          <a:lstStyle/>
          <a:p>
            <a:pPr algn="l"/>
            <a:r>
              <a:rPr sz="1100" b="1" i="0">
                <a:solidFill>
                  <a:srgbClr val="EF4444"/>
                </a:solidFill>
                <a:latin typeface="Calibri"/>
              </a:rPr>
              <a:t>CVSS 9.3</a:t>
            </a:r>
          </a:p>
        </p:txBody>
      </p:sp>
      <p:sp>
        <p:nvSpPr>
          <p:cNvPr id="11" name="TextBox 10"/>
          <p:cNvSpPr txBox="1"/>
          <p:nvPr/>
        </p:nvSpPr>
        <p:spPr>
          <a:xfrm>
            <a:off x="822960" y="3520440"/>
            <a:ext cx="3108960" cy="822960"/>
          </a:xfrm>
          <a:prstGeom prst="rect">
            <a:avLst/>
          </a:prstGeom>
          <a:noFill/>
        </p:spPr>
        <p:txBody>
          <a:bodyPr wrap="square" lIns="0" rIns="0" tIns="0" bIns="0" anchor="t">
            <a:spAutoFit/>
          </a:bodyPr>
          <a:lstStyle/>
          <a:p>
            <a:pPr algn="l"/>
            <a:r>
              <a:rPr sz="1100" b="1" i="0">
                <a:solidFill>
                  <a:srgbClr val="F1F5F9"/>
                </a:solidFill>
                <a:latin typeface="Calibri"/>
              </a:rPr>
              <a:t>First documented zero-click prompt injection vulnerability in a production LLM system (Microsoft 365 Copilot).</a:t>
            </a:r>
          </a:p>
        </p:txBody>
      </p:sp>
      <p:sp>
        <p:nvSpPr>
          <p:cNvPr id="12" name="TextBox 11"/>
          <p:cNvSpPr txBox="1"/>
          <p:nvPr/>
        </p:nvSpPr>
        <p:spPr>
          <a:xfrm>
            <a:off x="822960" y="4480560"/>
            <a:ext cx="3108960" cy="1371600"/>
          </a:xfrm>
          <a:prstGeom prst="rect">
            <a:avLst/>
          </a:prstGeom>
          <a:noFill/>
        </p:spPr>
        <p:txBody>
          <a:bodyPr wrap="square" lIns="0" rIns="0" tIns="0" bIns="0" anchor="t">
            <a:spAutoFit/>
          </a:bodyPr>
          <a:lstStyle/>
          <a:p>
            <a:pPr algn="l"/>
            <a:r>
              <a:rPr sz="900" b="0" i="0">
                <a:solidFill>
                  <a:srgbClr val="94A3B8"/>
                </a:solidFill>
                <a:latin typeface="Calibri"/>
              </a:rPr>
              <a:t>An attacker sent a single benign-looking business email with hidden adversarial instructions. Copilot's routine background RAG indexing ingested the email, followed the hidden commands, and silently exfiltrated sensitive internal files via an encoded image URL request. The recipient never clicked a link.</a:t>
            </a:r>
          </a:p>
        </p:txBody>
      </p:sp>
      <p:sp>
        <p:nvSpPr>
          <p:cNvPr id="13" name="Rectangle 12"/>
          <p:cNvSpPr/>
          <p:nvPr/>
        </p:nvSpPr>
        <p:spPr>
          <a:xfrm>
            <a:off x="822960" y="5897880"/>
            <a:ext cx="3108960" cy="365760"/>
          </a:xfrm>
          <a:prstGeom prst="rect">
            <a:avLst/>
          </a:prstGeom>
          <a:solidFill>
            <a:srgbClr val="0A16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14400" y="5897880"/>
            <a:ext cx="2926080" cy="365760"/>
          </a:xfrm>
          <a:prstGeom prst="rect">
            <a:avLst/>
          </a:prstGeom>
          <a:noFill/>
        </p:spPr>
        <p:txBody>
          <a:bodyPr wrap="square" lIns="0" rIns="0" tIns="0" bIns="0" anchor="ctr">
            <a:spAutoFit/>
          </a:bodyPr>
          <a:lstStyle/>
          <a:p>
            <a:pPr algn="l"/>
            <a:r>
              <a:rPr sz="900" b="1" i="1">
                <a:solidFill>
                  <a:srgbClr val="F59E0B"/>
                </a:solidFill>
                <a:latin typeface="Calibri"/>
              </a:rPr>
              <a:t>The Lethal Trifecta: private data + untrusted input + exfiltration channel.</a:t>
            </a:r>
          </a:p>
        </p:txBody>
      </p:sp>
      <p:sp>
        <p:nvSpPr>
          <p:cNvPr id="15" name="Rectangle 14"/>
          <p:cNvSpPr/>
          <p:nvPr/>
        </p:nvSpPr>
        <p:spPr>
          <a:xfrm>
            <a:off x="4389120" y="2377440"/>
            <a:ext cx="3657600" cy="402336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4389120" y="2377440"/>
            <a:ext cx="3657600" cy="457200"/>
          </a:xfrm>
          <a:prstGeom prst="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663440" y="2423160"/>
            <a:ext cx="3108960" cy="365760"/>
          </a:xfrm>
          <a:prstGeom prst="rect">
            <a:avLst/>
          </a:prstGeom>
          <a:noFill/>
        </p:spPr>
        <p:txBody>
          <a:bodyPr wrap="square" lIns="0" rIns="0" tIns="0" bIns="0" anchor="ctr">
            <a:spAutoFit/>
          </a:bodyPr>
          <a:lstStyle/>
          <a:p>
            <a:pPr algn="l"/>
            <a:r>
              <a:rPr sz="1800" b="1" i="0">
                <a:solidFill>
                  <a:srgbClr val="FFFFFF"/>
                </a:solidFill>
                <a:latin typeface="Calibri"/>
              </a:rPr>
              <a:t>PocketOS</a:t>
            </a:r>
          </a:p>
        </p:txBody>
      </p:sp>
      <p:sp>
        <p:nvSpPr>
          <p:cNvPr id="18" name="TextBox 17"/>
          <p:cNvSpPr txBox="1"/>
          <p:nvPr/>
        </p:nvSpPr>
        <p:spPr>
          <a:xfrm>
            <a:off x="4663440" y="2926080"/>
            <a:ext cx="3108960" cy="274320"/>
          </a:xfrm>
          <a:prstGeom prst="rect">
            <a:avLst/>
          </a:prstGeom>
          <a:noFill/>
        </p:spPr>
        <p:txBody>
          <a:bodyPr wrap="square" lIns="0" rIns="0" tIns="0" bIns="0" anchor="t">
            <a:spAutoFit/>
          </a:bodyPr>
          <a:lstStyle/>
          <a:p>
            <a:pPr algn="l"/>
            <a:r>
              <a:rPr sz="1100" b="0" i="1">
                <a:solidFill>
                  <a:srgbClr val="00C0E0"/>
                </a:solidFill>
                <a:latin typeface="Calibri"/>
              </a:rPr>
              <a:t>April 25, 2026</a:t>
            </a:r>
          </a:p>
        </p:txBody>
      </p:sp>
      <p:sp>
        <p:nvSpPr>
          <p:cNvPr id="19" name="TextBox 18"/>
          <p:cNvSpPr txBox="1"/>
          <p:nvPr/>
        </p:nvSpPr>
        <p:spPr>
          <a:xfrm>
            <a:off x="4663440" y="3154680"/>
            <a:ext cx="3108960" cy="274320"/>
          </a:xfrm>
          <a:prstGeom prst="rect">
            <a:avLst/>
          </a:prstGeom>
          <a:noFill/>
        </p:spPr>
        <p:txBody>
          <a:bodyPr wrap="square" lIns="0" rIns="0" tIns="0" bIns="0" anchor="t">
            <a:spAutoFit/>
          </a:bodyPr>
          <a:lstStyle/>
          <a:p>
            <a:pPr algn="l"/>
            <a:r>
              <a:rPr sz="1100" b="1" i="0">
                <a:solidFill>
                  <a:srgbClr val="F59E0B"/>
                </a:solidFill>
                <a:latin typeface="Calibri"/>
              </a:rPr>
              <a:t>9 seconds to wipe</a:t>
            </a:r>
          </a:p>
        </p:txBody>
      </p:sp>
      <p:sp>
        <p:nvSpPr>
          <p:cNvPr id="20" name="TextBox 19"/>
          <p:cNvSpPr txBox="1"/>
          <p:nvPr/>
        </p:nvSpPr>
        <p:spPr>
          <a:xfrm>
            <a:off x="4663440" y="3520440"/>
            <a:ext cx="3108960" cy="822960"/>
          </a:xfrm>
          <a:prstGeom prst="rect">
            <a:avLst/>
          </a:prstGeom>
          <a:noFill/>
        </p:spPr>
        <p:txBody>
          <a:bodyPr wrap="square" lIns="0" rIns="0" tIns="0" bIns="0" anchor="t">
            <a:spAutoFit/>
          </a:bodyPr>
          <a:lstStyle/>
          <a:p>
            <a:pPr algn="l"/>
            <a:r>
              <a:rPr sz="1100" b="1" i="0">
                <a:solidFill>
                  <a:srgbClr val="F1F5F9"/>
                </a:solidFill>
                <a:latin typeface="Calibri"/>
              </a:rPr>
              <a:t>Claude Opus 4.6 agent inside Cursor IDE destroyed a production database and all volume-level backups.</a:t>
            </a:r>
          </a:p>
        </p:txBody>
      </p:sp>
      <p:sp>
        <p:nvSpPr>
          <p:cNvPr id="21" name="TextBox 20"/>
          <p:cNvSpPr txBox="1"/>
          <p:nvPr/>
        </p:nvSpPr>
        <p:spPr>
          <a:xfrm>
            <a:off x="4663440" y="4480560"/>
            <a:ext cx="3108960" cy="1371600"/>
          </a:xfrm>
          <a:prstGeom prst="rect">
            <a:avLst/>
          </a:prstGeom>
          <a:noFill/>
        </p:spPr>
        <p:txBody>
          <a:bodyPr wrap="square" lIns="0" rIns="0" tIns="0" bIns="0" anchor="t">
            <a:spAutoFit/>
          </a:bodyPr>
          <a:lstStyle/>
          <a:p>
            <a:pPr algn="l"/>
            <a:r>
              <a:rPr sz="900" b="0" i="0">
                <a:solidFill>
                  <a:srgbClr val="94A3B8"/>
                </a:solidFill>
                <a:latin typeface="Calibri"/>
              </a:rPr>
              <a:t>Encountering a credential mismatch, the agent located an unrelated, over-permissive Railway CLI token with blanket GraphQL API privileges. Operating without environment scoping or human-in-the-loop validation, it issued a destructive volumeDelete mutation — wiping the production DB and all backups in 9 seconds.</a:t>
            </a:r>
          </a:p>
        </p:txBody>
      </p:sp>
      <p:sp>
        <p:nvSpPr>
          <p:cNvPr id="22" name="Rectangle 21"/>
          <p:cNvSpPr/>
          <p:nvPr/>
        </p:nvSpPr>
        <p:spPr>
          <a:xfrm>
            <a:off x="4663440" y="5897880"/>
            <a:ext cx="3108960" cy="365760"/>
          </a:xfrm>
          <a:prstGeom prst="rect">
            <a:avLst/>
          </a:prstGeom>
          <a:solidFill>
            <a:srgbClr val="0A16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754880" y="5897880"/>
            <a:ext cx="2926080" cy="365760"/>
          </a:xfrm>
          <a:prstGeom prst="rect">
            <a:avLst/>
          </a:prstGeom>
          <a:noFill/>
        </p:spPr>
        <p:txBody>
          <a:bodyPr wrap="square" lIns="0" rIns="0" tIns="0" bIns="0" anchor="ctr">
            <a:spAutoFit/>
          </a:bodyPr>
          <a:lstStyle/>
          <a:p>
            <a:pPr algn="l"/>
            <a:r>
              <a:rPr sz="900" b="1" i="1">
                <a:solidFill>
                  <a:srgbClr val="F59E0B"/>
                </a:solidFill>
                <a:latin typeface="Calibri"/>
              </a:rPr>
              <a:t>Excessive privilege + autonomous goal-seeking = catastrophic logical leaps.</a:t>
            </a:r>
          </a:p>
        </p:txBody>
      </p:sp>
      <p:sp>
        <p:nvSpPr>
          <p:cNvPr id="24" name="Rectangle 23"/>
          <p:cNvSpPr/>
          <p:nvPr/>
        </p:nvSpPr>
        <p:spPr>
          <a:xfrm>
            <a:off x="8229600" y="2377440"/>
            <a:ext cx="3657600" cy="402336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8229600" y="2377440"/>
            <a:ext cx="3657600" cy="457200"/>
          </a:xfrm>
          <a:prstGeom prst="rect">
            <a:avLst/>
          </a:prstGeom>
          <a:solidFill>
            <a:srgbClr val="EF44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503920" y="2423160"/>
            <a:ext cx="3108960" cy="365760"/>
          </a:xfrm>
          <a:prstGeom prst="rect">
            <a:avLst/>
          </a:prstGeom>
          <a:noFill/>
        </p:spPr>
        <p:txBody>
          <a:bodyPr wrap="square" lIns="0" rIns="0" tIns="0" bIns="0" anchor="ctr">
            <a:spAutoFit/>
          </a:bodyPr>
          <a:lstStyle/>
          <a:p>
            <a:pPr algn="l"/>
            <a:r>
              <a:rPr sz="1800" b="1" i="0">
                <a:solidFill>
                  <a:srgbClr val="FFFFFF"/>
                </a:solidFill>
                <a:latin typeface="Calibri"/>
              </a:rPr>
              <a:t>JADEPUFFER</a:t>
            </a:r>
          </a:p>
        </p:txBody>
      </p:sp>
      <p:sp>
        <p:nvSpPr>
          <p:cNvPr id="27" name="TextBox 26"/>
          <p:cNvSpPr txBox="1"/>
          <p:nvPr/>
        </p:nvSpPr>
        <p:spPr>
          <a:xfrm>
            <a:off x="8503920" y="2926080"/>
            <a:ext cx="3108960" cy="274320"/>
          </a:xfrm>
          <a:prstGeom prst="rect">
            <a:avLst/>
          </a:prstGeom>
          <a:noFill/>
        </p:spPr>
        <p:txBody>
          <a:bodyPr wrap="square" lIns="0" rIns="0" tIns="0" bIns="0" anchor="t">
            <a:spAutoFit/>
          </a:bodyPr>
          <a:lstStyle/>
          <a:p>
            <a:pPr algn="l"/>
            <a:r>
              <a:rPr sz="1100" b="0" i="1">
                <a:solidFill>
                  <a:srgbClr val="00C0E0"/>
                </a:solidFill>
                <a:latin typeface="Calibri"/>
              </a:rPr>
              <a:t>July 2026</a:t>
            </a:r>
          </a:p>
        </p:txBody>
      </p:sp>
      <p:sp>
        <p:nvSpPr>
          <p:cNvPr id="28" name="TextBox 27"/>
          <p:cNvSpPr txBox="1"/>
          <p:nvPr/>
        </p:nvSpPr>
        <p:spPr>
          <a:xfrm>
            <a:off x="8503920" y="3154680"/>
            <a:ext cx="3108960" cy="274320"/>
          </a:xfrm>
          <a:prstGeom prst="rect">
            <a:avLst/>
          </a:prstGeom>
          <a:noFill/>
        </p:spPr>
        <p:txBody>
          <a:bodyPr wrap="square" lIns="0" rIns="0" tIns="0" bIns="0" anchor="t">
            <a:spAutoFit/>
          </a:bodyPr>
          <a:lstStyle/>
          <a:p>
            <a:pPr algn="l"/>
            <a:r>
              <a:rPr sz="1100" b="1" i="0">
                <a:solidFill>
                  <a:srgbClr val="EF4444"/>
                </a:solidFill>
                <a:latin typeface="Calibri"/>
              </a:rPr>
              <a:t>First autonomous ransomware</a:t>
            </a:r>
          </a:p>
        </p:txBody>
      </p:sp>
      <p:sp>
        <p:nvSpPr>
          <p:cNvPr id="29" name="TextBox 28"/>
          <p:cNvSpPr txBox="1"/>
          <p:nvPr/>
        </p:nvSpPr>
        <p:spPr>
          <a:xfrm>
            <a:off x="8503920" y="3520440"/>
            <a:ext cx="3108960" cy="822960"/>
          </a:xfrm>
          <a:prstGeom prst="rect">
            <a:avLst/>
          </a:prstGeom>
          <a:noFill/>
        </p:spPr>
        <p:txBody>
          <a:bodyPr wrap="square" lIns="0" rIns="0" tIns="0" bIns="0" anchor="t">
            <a:spAutoFit/>
          </a:bodyPr>
          <a:lstStyle/>
          <a:p>
            <a:pPr algn="l"/>
            <a:r>
              <a:rPr sz="1100" b="1" i="0">
                <a:solidFill>
                  <a:srgbClr val="F1F5F9"/>
                </a:solidFill>
                <a:latin typeface="Calibri"/>
              </a:rPr>
              <a:t>End-to-end, fully autonomous agentic ransomware campaign documented by Sysdig Threat Research Team.</a:t>
            </a:r>
          </a:p>
        </p:txBody>
      </p:sp>
      <p:sp>
        <p:nvSpPr>
          <p:cNvPr id="30" name="TextBox 29"/>
          <p:cNvSpPr txBox="1"/>
          <p:nvPr/>
        </p:nvSpPr>
        <p:spPr>
          <a:xfrm>
            <a:off x="8503920" y="4480560"/>
            <a:ext cx="3108960" cy="1371600"/>
          </a:xfrm>
          <a:prstGeom prst="rect">
            <a:avLst/>
          </a:prstGeom>
          <a:noFill/>
        </p:spPr>
        <p:txBody>
          <a:bodyPr wrap="square" lIns="0" rIns="0" tIns="0" bIns="0" anchor="t">
            <a:spAutoFit/>
          </a:bodyPr>
          <a:lstStyle/>
          <a:p>
            <a:pPr algn="l"/>
            <a:r>
              <a:rPr sz="900" b="0" i="0">
                <a:solidFill>
                  <a:srgbClr val="94A3B8"/>
                </a:solidFill>
                <a:latin typeface="Calibri"/>
              </a:rPr>
              <a:t>An LLM-driven threat actor gained initial access via CVE-2025-3248 in Langflow, conducted internal reconnaissance, harvested credentials, and moved laterally. When a bcrypt hash failed, the LLM diagnosed the formatting error, deleted the failed account, regenerated a correct hash, and successfully logged in — all in 31 seconds.</a:t>
            </a:r>
          </a:p>
        </p:txBody>
      </p:sp>
      <p:sp>
        <p:nvSpPr>
          <p:cNvPr id="31" name="Rectangle 30"/>
          <p:cNvSpPr/>
          <p:nvPr/>
        </p:nvSpPr>
        <p:spPr>
          <a:xfrm>
            <a:off x="8503920" y="5897880"/>
            <a:ext cx="3108960" cy="365760"/>
          </a:xfrm>
          <a:prstGeom prst="rect">
            <a:avLst/>
          </a:prstGeom>
          <a:solidFill>
            <a:srgbClr val="0A16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8595360" y="5897880"/>
            <a:ext cx="2926080" cy="365760"/>
          </a:xfrm>
          <a:prstGeom prst="rect">
            <a:avLst/>
          </a:prstGeom>
          <a:noFill/>
        </p:spPr>
        <p:txBody>
          <a:bodyPr wrap="square" lIns="0" rIns="0" tIns="0" bIns="0" anchor="ctr">
            <a:spAutoFit/>
          </a:bodyPr>
          <a:lstStyle/>
          <a:p>
            <a:pPr algn="l"/>
            <a:r>
              <a:rPr sz="900" b="1" i="1">
                <a:solidFill>
                  <a:srgbClr val="F59E0B"/>
                </a:solidFill>
                <a:latin typeface="Calibri"/>
              </a:rPr>
              <a:t>Autonomous decision-making weaponized as a cyberweapon. Human-paced IR is obsolete.</a:t>
            </a:r>
          </a:p>
        </p:txBody>
      </p:sp>
      <p:sp>
        <p:nvSpPr>
          <p:cNvPr id="33" name="Rectangle 32"/>
          <p:cNvSpPr/>
          <p:nvPr/>
        </p:nvSpPr>
        <p:spPr>
          <a:xfrm>
            <a:off x="0" y="6492240"/>
            <a:ext cx="12191695" cy="36576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365760" y="6492240"/>
            <a:ext cx="3657600" cy="365760"/>
          </a:xfrm>
          <a:prstGeom prst="rect">
            <a:avLst/>
          </a:prstGeom>
          <a:noFill/>
        </p:spPr>
        <p:txBody>
          <a:bodyPr wrap="square" lIns="0" rIns="0" tIns="0" bIns="0" anchor="ctr">
            <a:spAutoFit/>
          </a:bodyPr>
          <a:lstStyle/>
          <a:p>
            <a:pPr algn="l"/>
            <a:r>
              <a:rPr sz="900" b="0" i="0">
                <a:solidFill>
                  <a:srgbClr val="94A3B8"/>
                </a:solidFill>
                <a:latin typeface="Calibri"/>
              </a:rPr>
              <a:t>Vertex Frontier  •  Agentic AI Security — Board Briefing</a:t>
            </a:r>
          </a:p>
        </p:txBody>
      </p:sp>
      <p:sp>
        <p:nvSpPr>
          <p:cNvPr id="35" name="TextBox 34"/>
          <p:cNvSpPr txBox="1"/>
          <p:nvPr/>
        </p:nvSpPr>
        <p:spPr>
          <a:xfrm>
            <a:off x="11094415" y="6492240"/>
            <a:ext cx="731520" cy="365760"/>
          </a:xfrm>
          <a:prstGeom prst="rect">
            <a:avLst/>
          </a:prstGeom>
          <a:noFill/>
        </p:spPr>
        <p:txBody>
          <a:bodyPr wrap="square" lIns="0" rIns="0" tIns="0" bIns="0" anchor="ctr">
            <a:spAutoFit/>
          </a:bodyPr>
          <a:lstStyle/>
          <a:p>
            <a:pPr algn="r"/>
            <a:r>
              <a:rPr sz="900" b="0" i="0">
                <a:solidFill>
                  <a:srgbClr val="94A3B8"/>
                </a:solidFill>
                <a:latin typeface="Calibri"/>
              </a:rPr>
              <a:t>6 / 12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pic>
        <p:nvPicPr>
          <p:cNvPr id="2" name="Picture 1" descr="vf_logo_256.png"/>
          <p:cNvPicPr>
            <a:picLocks noChangeAspect="1"/>
          </p:cNvPicPr>
          <p:nvPr/>
        </p:nvPicPr>
        <p:blipFill>
          <a:blip r:embed="rId2"/>
          <a:stretch>
            <a:fillRect/>
          </a:stretch>
        </p:blipFill>
        <p:spPr>
          <a:xfrm>
            <a:off x="11277295" y="274320"/>
            <a:ext cx="502920" cy="502920"/>
          </a:xfrm>
          <a:prstGeom prst="rect">
            <a:avLst/>
          </a:prstGeom>
        </p:spPr>
      </p:pic>
      <p:sp>
        <p:nvSpPr>
          <p:cNvPr id="3" name="TextBox 2"/>
          <p:cNvSpPr txBox="1"/>
          <p:nvPr/>
        </p:nvSpPr>
        <p:spPr>
          <a:xfrm>
            <a:off x="548640" y="457200"/>
            <a:ext cx="5486400" cy="365760"/>
          </a:xfrm>
          <a:prstGeom prst="rect">
            <a:avLst/>
          </a:prstGeom>
          <a:noFill/>
        </p:spPr>
        <p:txBody>
          <a:bodyPr wrap="square" lIns="0" rIns="0" tIns="0" bIns="0" anchor="t">
            <a:spAutoFit/>
          </a:bodyPr>
          <a:lstStyle/>
          <a:p>
            <a:pPr algn="l"/>
            <a:r>
              <a:rPr sz="1200" b="1" i="0">
                <a:solidFill>
                  <a:srgbClr val="0080E0"/>
                </a:solidFill>
                <a:latin typeface="Calibri"/>
              </a:rPr>
              <a:t>06  /  THE NUMBERS</a:t>
            </a:r>
          </a:p>
        </p:txBody>
      </p:sp>
      <p:sp>
        <p:nvSpPr>
          <p:cNvPr id="4" name="TextBox 3"/>
          <p:cNvSpPr txBox="1"/>
          <p:nvPr/>
        </p:nvSpPr>
        <p:spPr>
          <a:xfrm>
            <a:off x="548640" y="914400"/>
            <a:ext cx="10972800" cy="731520"/>
          </a:xfrm>
          <a:prstGeom prst="rect">
            <a:avLst/>
          </a:prstGeom>
          <a:noFill/>
        </p:spPr>
        <p:txBody>
          <a:bodyPr wrap="square" lIns="0" rIns="0" tIns="0" bIns="0" anchor="t">
            <a:spAutoFit/>
          </a:bodyPr>
          <a:lstStyle/>
          <a:p>
            <a:pPr algn="l"/>
            <a:r>
              <a:rPr sz="3600" b="1" i="0">
                <a:solidFill>
                  <a:srgbClr val="F1F5F9"/>
                </a:solidFill>
                <a:latin typeface="Calibri"/>
              </a:rPr>
              <a:t>What the Industry Is Telling Us</a:t>
            </a:r>
          </a:p>
        </p:txBody>
      </p:sp>
      <p:sp>
        <p:nvSpPr>
          <p:cNvPr id="5" name="TextBox 4"/>
          <p:cNvSpPr txBox="1"/>
          <p:nvPr/>
        </p:nvSpPr>
        <p:spPr>
          <a:xfrm>
            <a:off x="548640" y="1737360"/>
            <a:ext cx="10972800" cy="457200"/>
          </a:xfrm>
          <a:prstGeom prst="rect">
            <a:avLst/>
          </a:prstGeom>
          <a:noFill/>
        </p:spPr>
        <p:txBody>
          <a:bodyPr wrap="square" lIns="0" rIns="0" tIns="0" bIns="0" anchor="t">
            <a:spAutoFit/>
          </a:bodyPr>
          <a:lstStyle/>
          <a:p>
            <a:pPr algn="l"/>
            <a:r>
              <a:rPr sz="1200" b="0" i="1">
                <a:solidFill>
                  <a:srgbClr val="94A3B8"/>
                </a:solidFill>
                <a:latin typeface="Calibri"/>
              </a:rPr>
              <a:t>Source: Keyfactor/Wakefield Research, State of AI Agent Security 2026, Gartner.</a:t>
            </a:r>
          </a:p>
        </p:txBody>
      </p:sp>
      <p:sp>
        <p:nvSpPr>
          <p:cNvPr id="6" name="Rectangle 5"/>
          <p:cNvSpPr/>
          <p:nvPr/>
        </p:nvSpPr>
        <p:spPr>
          <a:xfrm>
            <a:off x="548640" y="2377440"/>
            <a:ext cx="3657600" cy="182880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2377440"/>
            <a:ext cx="73152" cy="1828800"/>
          </a:xfrm>
          <a:prstGeom prst="rect">
            <a:avLst/>
          </a:prstGeom>
          <a:solidFill>
            <a:srgbClr val="EF44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560320"/>
            <a:ext cx="3200400" cy="822960"/>
          </a:xfrm>
          <a:prstGeom prst="rect">
            <a:avLst/>
          </a:prstGeom>
          <a:noFill/>
        </p:spPr>
        <p:txBody>
          <a:bodyPr wrap="square" lIns="0" rIns="0" tIns="0" bIns="0" anchor="t">
            <a:spAutoFit/>
          </a:bodyPr>
          <a:lstStyle/>
          <a:p>
            <a:pPr algn="l"/>
            <a:r>
              <a:rPr sz="4200" b="1" i="0">
                <a:solidFill>
                  <a:srgbClr val="EF4444"/>
                </a:solidFill>
                <a:latin typeface="Calibri"/>
              </a:rPr>
              <a:t>109 : 1</a:t>
            </a:r>
          </a:p>
        </p:txBody>
      </p:sp>
      <p:sp>
        <p:nvSpPr>
          <p:cNvPr id="9" name="TextBox 8"/>
          <p:cNvSpPr txBox="1"/>
          <p:nvPr/>
        </p:nvSpPr>
        <p:spPr>
          <a:xfrm>
            <a:off x="822960" y="3383280"/>
            <a:ext cx="3200400" cy="731520"/>
          </a:xfrm>
          <a:prstGeom prst="rect">
            <a:avLst/>
          </a:prstGeom>
          <a:noFill/>
        </p:spPr>
        <p:txBody>
          <a:bodyPr wrap="square" lIns="0" rIns="0" tIns="0" bIns="0" anchor="t">
            <a:spAutoFit/>
          </a:bodyPr>
          <a:lstStyle/>
          <a:p>
            <a:pPr algn="l"/>
            <a:r>
              <a:rPr sz="1100" b="0" i="0">
                <a:solidFill>
                  <a:srgbClr val="F1F5F9"/>
                </a:solidFill>
                <a:latin typeface="Calibri"/>
              </a:rPr>
              <a:t>machine-to-human identity ratio in the average enterprise (2026)</a:t>
            </a:r>
          </a:p>
        </p:txBody>
      </p:sp>
      <p:sp>
        <p:nvSpPr>
          <p:cNvPr id="10" name="Rectangle 9"/>
          <p:cNvSpPr/>
          <p:nvPr/>
        </p:nvSpPr>
        <p:spPr>
          <a:xfrm>
            <a:off x="4389120" y="2377440"/>
            <a:ext cx="3657600" cy="182880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4389120" y="2377440"/>
            <a:ext cx="73152" cy="1828800"/>
          </a:xfrm>
          <a:prstGeom prst="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63440" y="2560320"/>
            <a:ext cx="3200400" cy="822960"/>
          </a:xfrm>
          <a:prstGeom prst="rect">
            <a:avLst/>
          </a:prstGeom>
          <a:noFill/>
        </p:spPr>
        <p:txBody>
          <a:bodyPr wrap="square" lIns="0" rIns="0" tIns="0" bIns="0" anchor="t">
            <a:spAutoFit/>
          </a:bodyPr>
          <a:lstStyle/>
          <a:p>
            <a:pPr algn="l"/>
            <a:r>
              <a:rPr sz="4200" b="1" i="0">
                <a:solidFill>
                  <a:srgbClr val="F59E0B"/>
                </a:solidFill>
                <a:latin typeface="Calibri"/>
              </a:rPr>
              <a:t>69%</a:t>
            </a:r>
          </a:p>
        </p:txBody>
      </p:sp>
      <p:sp>
        <p:nvSpPr>
          <p:cNvPr id="13" name="TextBox 12"/>
          <p:cNvSpPr txBox="1"/>
          <p:nvPr/>
        </p:nvSpPr>
        <p:spPr>
          <a:xfrm>
            <a:off x="4663440" y="3383280"/>
            <a:ext cx="3200400" cy="731520"/>
          </a:xfrm>
          <a:prstGeom prst="rect">
            <a:avLst/>
          </a:prstGeom>
          <a:noFill/>
        </p:spPr>
        <p:txBody>
          <a:bodyPr wrap="square" lIns="0" rIns="0" tIns="0" bIns="0" anchor="t">
            <a:spAutoFit/>
          </a:bodyPr>
          <a:lstStyle/>
          <a:p>
            <a:pPr algn="l"/>
            <a:r>
              <a:rPr sz="1100" b="0" i="0">
                <a:solidFill>
                  <a:srgbClr val="F1F5F9"/>
                </a:solidFill>
                <a:latin typeface="Calibri"/>
              </a:rPr>
              <a:t>of security professionals rank agent vulnerabilities as a bigger threat than employee AI misuse</a:t>
            </a:r>
          </a:p>
        </p:txBody>
      </p:sp>
      <p:sp>
        <p:nvSpPr>
          <p:cNvPr id="14" name="Rectangle 13"/>
          <p:cNvSpPr/>
          <p:nvPr/>
        </p:nvSpPr>
        <p:spPr>
          <a:xfrm>
            <a:off x="8229600" y="2377440"/>
            <a:ext cx="3657600" cy="182880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229600" y="2377440"/>
            <a:ext cx="73152" cy="1828800"/>
          </a:xfrm>
          <a:prstGeom prst="rect">
            <a:avLst/>
          </a:prstGeom>
          <a:solidFill>
            <a:srgbClr val="008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503920" y="2560320"/>
            <a:ext cx="3200400" cy="822960"/>
          </a:xfrm>
          <a:prstGeom prst="rect">
            <a:avLst/>
          </a:prstGeom>
          <a:noFill/>
        </p:spPr>
        <p:txBody>
          <a:bodyPr wrap="square" lIns="0" rIns="0" tIns="0" bIns="0" anchor="t">
            <a:spAutoFit/>
          </a:bodyPr>
          <a:lstStyle/>
          <a:p>
            <a:pPr algn="l"/>
            <a:r>
              <a:rPr sz="4200" b="1" i="0">
                <a:solidFill>
                  <a:srgbClr val="0080E0"/>
                </a:solidFill>
                <a:latin typeface="Calibri"/>
              </a:rPr>
              <a:t>86%</a:t>
            </a:r>
          </a:p>
        </p:txBody>
      </p:sp>
      <p:sp>
        <p:nvSpPr>
          <p:cNvPr id="17" name="TextBox 16"/>
          <p:cNvSpPr txBox="1"/>
          <p:nvPr/>
        </p:nvSpPr>
        <p:spPr>
          <a:xfrm>
            <a:off x="8503920" y="3383280"/>
            <a:ext cx="3200400" cy="731520"/>
          </a:xfrm>
          <a:prstGeom prst="rect">
            <a:avLst/>
          </a:prstGeom>
          <a:noFill/>
        </p:spPr>
        <p:txBody>
          <a:bodyPr wrap="square" lIns="0" rIns="0" tIns="0" bIns="0" anchor="t">
            <a:spAutoFit/>
          </a:bodyPr>
          <a:lstStyle/>
          <a:p>
            <a:pPr algn="l"/>
            <a:r>
              <a:rPr sz="1100" b="0" i="0">
                <a:solidFill>
                  <a:srgbClr val="F1F5F9"/>
                </a:solidFill>
                <a:latin typeface="Calibri"/>
              </a:rPr>
              <a:t>say AI agents cannot be fully trusted without unique, dynamic digital identities</a:t>
            </a:r>
          </a:p>
        </p:txBody>
      </p:sp>
      <p:sp>
        <p:nvSpPr>
          <p:cNvPr id="18" name="Rectangle 17"/>
          <p:cNvSpPr/>
          <p:nvPr/>
        </p:nvSpPr>
        <p:spPr>
          <a:xfrm>
            <a:off x="548640" y="4389120"/>
            <a:ext cx="3657600" cy="182880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4389120"/>
            <a:ext cx="73152" cy="1828800"/>
          </a:xfrm>
          <a:prstGeom prst="rect">
            <a:avLst/>
          </a:prstGeom>
          <a:solidFill>
            <a:srgbClr val="EF44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4572000"/>
            <a:ext cx="3200400" cy="822960"/>
          </a:xfrm>
          <a:prstGeom prst="rect">
            <a:avLst/>
          </a:prstGeom>
          <a:noFill/>
        </p:spPr>
        <p:txBody>
          <a:bodyPr wrap="square" lIns="0" rIns="0" tIns="0" bIns="0" anchor="t">
            <a:spAutoFit/>
          </a:bodyPr>
          <a:lstStyle/>
          <a:p>
            <a:pPr algn="l"/>
            <a:r>
              <a:rPr sz="4200" b="1" i="0">
                <a:solidFill>
                  <a:srgbClr val="EF4444"/>
                </a:solidFill>
                <a:latin typeface="Calibri"/>
              </a:rPr>
              <a:t>48%</a:t>
            </a:r>
          </a:p>
        </p:txBody>
      </p:sp>
      <p:sp>
        <p:nvSpPr>
          <p:cNvPr id="21" name="TextBox 20"/>
          <p:cNvSpPr txBox="1"/>
          <p:nvPr/>
        </p:nvSpPr>
        <p:spPr>
          <a:xfrm>
            <a:off x="822960" y="5394960"/>
            <a:ext cx="3200400" cy="731520"/>
          </a:xfrm>
          <a:prstGeom prst="rect">
            <a:avLst/>
          </a:prstGeom>
          <a:noFill/>
        </p:spPr>
        <p:txBody>
          <a:bodyPr wrap="square" lIns="0" rIns="0" tIns="0" bIns="0" anchor="t">
            <a:spAutoFit/>
          </a:bodyPr>
          <a:lstStyle/>
          <a:p>
            <a:pPr algn="l"/>
            <a:r>
              <a:rPr sz="1100" b="0" i="0">
                <a:solidFill>
                  <a:srgbClr val="F1F5F9"/>
                </a:solidFill>
                <a:latin typeface="Calibri"/>
              </a:rPr>
              <a:t>of production AI agents are running completely unsecured</a:t>
            </a:r>
          </a:p>
        </p:txBody>
      </p:sp>
      <p:sp>
        <p:nvSpPr>
          <p:cNvPr id="22" name="Rectangle 21"/>
          <p:cNvSpPr/>
          <p:nvPr/>
        </p:nvSpPr>
        <p:spPr>
          <a:xfrm>
            <a:off x="4389120" y="4389120"/>
            <a:ext cx="3657600" cy="182880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4389120" y="4389120"/>
            <a:ext cx="73152" cy="1828800"/>
          </a:xfrm>
          <a:prstGeom prst="rect">
            <a:avLst/>
          </a:prstGeom>
          <a:solidFill>
            <a:srgbClr val="EF44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4663440" y="4572000"/>
            <a:ext cx="3200400" cy="822960"/>
          </a:xfrm>
          <a:prstGeom prst="rect">
            <a:avLst/>
          </a:prstGeom>
          <a:noFill/>
        </p:spPr>
        <p:txBody>
          <a:bodyPr wrap="square" lIns="0" rIns="0" tIns="0" bIns="0" anchor="t">
            <a:spAutoFit/>
          </a:bodyPr>
          <a:lstStyle/>
          <a:p>
            <a:pPr algn="l"/>
            <a:r>
              <a:rPr sz="4200" b="1" i="0">
                <a:solidFill>
                  <a:srgbClr val="EF4444"/>
                </a:solidFill>
                <a:latin typeface="Calibri"/>
              </a:rPr>
              <a:t>54%</a:t>
            </a:r>
          </a:p>
        </p:txBody>
      </p:sp>
      <p:sp>
        <p:nvSpPr>
          <p:cNvPr id="25" name="TextBox 24"/>
          <p:cNvSpPr txBox="1"/>
          <p:nvPr/>
        </p:nvSpPr>
        <p:spPr>
          <a:xfrm>
            <a:off x="4663440" y="5394960"/>
            <a:ext cx="3200400" cy="731520"/>
          </a:xfrm>
          <a:prstGeom prst="rect">
            <a:avLst/>
          </a:prstGeom>
          <a:noFill/>
        </p:spPr>
        <p:txBody>
          <a:bodyPr wrap="square" lIns="0" rIns="0" tIns="0" bIns="0" anchor="t">
            <a:spAutoFit/>
          </a:bodyPr>
          <a:lstStyle/>
          <a:p>
            <a:pPr algn="l"/>
            <a:r>
              <a:rPr sz="1100" b="0" i="0">
                <a:solidFill>
                  <a:srgbClr val="F1F5F9"/>
                </a:solidFill>
                <a:latin typeface="Calibri"/>
              </a:rPr>
              <a:t>of organizations have already suffered a security incident tied to AI agents</a:t>
            </a:r>
          </a:p>
        </p:txBody>
      </p:sp>
      <p:sp>
        <p:nvSpPr>
          <p:cNvPr id="26" name="Rectangle 25"/>
          <p:cNvSpPr/>
          <p:nvPr/>
        </p:nvSpPr>
        <p:spPr>
          <a:xfrm>
            <a:off x="8229600" y="4389120"/>
            <a:ext cx="3657600" cy="182880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8229600" y="4389120"/>
            <a:ext cx="73152" cy="1828800"/>
          </a:xfrm>
          <a:prstGeom prst="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503920" y="4572000"/>
            <a:ext cx="3200400" cy="822960"/>
          </a:xfrm>
          <a:prstGeom prst="rect">
            <a:avLst/>
          </a:prstGeom>
          <a:noFill/>
        </p:spPr>
        <p:txBody>
          <a:bodyPr wrap="square" lIns="0" rIns="0" tIns="0" bIns="0" anchor="t">
            <a:spAutoFit/>
          </a:bodyPr>
          <a:lstStyle/>
          <a:p>
            <a:pPr algn="l"/>
            <a:r>
              <a:rPr sz="4200" b="1" i="0">
                <a:solidFill>
                  <a:srgbClr val="F59E0B"/>
                </a:solidFill>
                <a:latin typeface="Calibri"/>
              </a:rPr>
              <a:t>28%</a:t>
            </a:r>
          </a:p>
        </p:txBody>
      </p:sp>
      <p:sp>
        <p:nvSpPr>
          <p:cNvPr id="29" name="TextBox 28"/>
          <p:cNvSpPr txBox="1"/>
          <p:nvPr/>
        </p:nvSpPr>
        <p:spPr>
          <a:xfrm>
            <a:off x="8503920" y="5394960"/>
            <a:ext cx="3200400" cy="731520"/>
          </a:xfrm>
          <a:prstGeom prst="rect">
            <a:avLst/>
          </a:prstGeom>
          <a:noFill/>
        </p:spPr>
        <p:txBody>
          <a:bodyPr wrap="square" lIns="0" rIns="0" tIns="0" bIns="0" anchor="t">
            <a:spAutoFit/>
          </a:bodyPr>
          <a:lstStyle/>
          <a:p>
            <a:pPr algn="l"/>
            <a:r>
              <a:rPr sz="1100" b="0" i="0">
                <a:solidFill>
                  <a:srgbClr val="F1F5F9"/>
                </a:solidFill>
                <a:latin typeface="Calibri"/>
              </a:rPr>
              <a:t>feel confident they could stop a malicious agent before harm is done</a:t>
            </a:r>
          </a:p>
        </p:txBody>
      </p:sp>
      <p:sp>
        <p:nvSpPr>
          <p:cNvPr id="30" name="Rectangle 29"/>
          <p:cNvSpPr/>
          <p:nvPr/>
        </p:nvSpPr>
        <p:spPr>
          <a:xfrm>
            <a:off x="548640" y="6355080"/>
            <a:ext cx="11064240" cy="457200"/>
          </a:xfrm>
          <a:prstGeom prst="rect">
            <a:avLst/>
          </a:prstGeom>
          <a:solidFill>
            <a:srgbClr val="008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22960" y="6355080"/>
            <a:ext cx="10515600" cy="457200"/>
          </a:xfrm>
          <a:prstGeom prst="rect">
            <a:avLst/>
          </a:prstGeom>
          <a:noFill/>
        </p:spPr>
        <p:txBody>
          <a:bodyPr wrap="square" lIns="0" rIns="0" tIns="0" bIns="0" anchor="ctr">
            <a:spAutoFit/>
          </a:bodyPr>
          <a:lstStyle/>
          <a:p>
            <a:pPr algn="l"/>
            <a:r>
              <a:rPr sz="1200" b="1" i="0">
                <a:solidFill>
                  <a:srgbClr val="F1F5F9"/>
                </a:solidFill>
                <a:latin typeface="Calibri"/>
              </a:rPr>
              <a:t>→  Awareness is high. Readiness is not. The gap between the two is where regulatory exposure, financial loss, and reputational damage accumulate.</a:t>
            </a:r>
          </a:p>
        </p:txBody>
      </p:sp>
      <p:sp>
        <p:nvSpPr>
          <p:cNvPr id="32" name="Rectangle 31"/>
          <p:cNvSpPr/>
          <p:nvPr/>
        </p:nvSpPr>
        <p:spPr>
          <a:xfrm>
            <a:off x="0" y="6492240"/>
            <a:ext cx="12191695" cy="36576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365760" y="6492240"/>
            <a:ext cx="3657600" cy="365760"/>
          </a:xfrm>
          <a:prstGeom prst="rect">
            <a:avLst/>
          </a:prstGeom>
          <a:noFill/>
        </p:spPr>
        <p:txBody>
          <a:bodyPr wrap="square" lIns="0" rIns="0" tIns="0" bIns="0" anchor="ctr">
            <a:spAutoFit/>
          </a:bodyPr>
          <a:lstStyle/>
          <a:p>
            <a:pPr algn="l"/>
            <a:r>
              <a:rPr sz="900" b="0" i="0">
                <a:solidFill>
                  <a:srgbClr val="94A3B8"/>
                </a:solidFill>
                <a:latin typeface="Calibri"/>
              </a:rPr>
              <a:t>Vertex Frontier  •  Agentic AI Security — Board Briefing</a:t>
            </a:r>
          </a:p>
        </p:txBody>
      </p:sp>
      <p:sp>
        <p:nvSpPr>
          <p:cNvPr id="34" name="TextBox 33"/>
          <p:cNvSpPr txBox="1"/>
          <p:nvPr/>
        </p:nvSpPr>
        <p:spPr>
          <a:xfrm>
            <a:off x="11094415" y="6492240"/>
            <a:ext cx="731520" cy="365760"/>
          </a:xfrm>
          <a:prstGeom prst="rect">
            <a:avLst/>
          </a:prstGeom>
          <a:noFill/>
        </p:spPr>
        <p:txBody>
          <a:bodyPr wrap="square" lIns="0" rIns="0" tIns="0" bIns="0" anchor="ctr">
            <a:spAutoFit/>
          </a:bodyPr>
          <a:lstStyle/>
          <a:p>
            <a:pPr algn="r"/>
            <a:r>
              <a:rPr sz="900" b="0" i="0">
                <a:solidFill>
                  <a:srgbClr val="94A3B8"/>
                </a:solidFill>
                <a:latin typeface="Calibri"/>
              </a:rPr>
              <a:t>7 / 12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pic>
        <p:nvPicPr>
          <p:cNvPr id="2" name="Picture 1" descr="vf_logo_256.png"/>
          <p:cNvPicPr>
            <a:picLocks noChangeAspect="1"/>
          </p:cNvPicPr>
          <p:nvPr/>
        </p:nvPicPr>
        <p:blipFill>
          <a:blip r:embed="rId2"/>
          <a:stretch>
            <a:fillRect/>
          </a:stretch>
        </p:blipFill>
        <p:spPr>
          <a:xfrm>
            <a:off x="11277295" y="274320"/>
            <a:ext cx="502920" cy="502920"/>
          </a:xfrm>
          <a:prstGeom prst="rect">
            <a:avLst/>
          </a:prstGeom>
        </p:spPr>
      </p:pic>
      <p:sp>
        <p:nvSpPr>
          <p:cNvPr id="3" name="TextBox 2"/>
          <p:cNvSpPr txBox="1"/>
          <p:nvPr/>
        </p:nvSpPr>
        <p:spPr>
          <a:xfrm>
            <a:off x="548640" y="457200"/>
            <a:ext cx="5486400" cy="365760"/>
          </a:xfrm>
          <a:prstGeom prst="rect">
            <a:avLst/>
          </a:prstGeom>
          <a:noFill/>
        </p:spPr>
        <p:txBody>
          <a:bodyPr wrap="square" lIns="0" rIns="0" tIns="0" bIns="0" anchor="t">
            <a:spAutoFit/>
          </a:bodyPr>
          <a:lstStyle/>
          <a:p>
            <a:pPr algn="l"/>
            <a:r>
              <a:rPr sz="1200" b="1" i="0">
                <a:solidFill>
                  <a:srgbClr val="0080E0"/>
                </a:solidFill>
                <a:latin typeface="Calibri"/>
              </a:rPr>
              <a:t>07  /  THE FRAMEWORK</a:t>
            </a:r>
          </a:p>
        </p:txBody>
      </p:sp>
      <p:sp>
        <p:nvSpPr>
          <p:cNvPr id="4" name="TextBox 3"/>
          <p:cNvSpPr txBox="1"/>
          <p:nvPr/>
        </p:nvSpPr>
        <p:spPr>
          <a:xfrm>
            <a:off x="548640" y="914400"/>
            <a:ext cx="10972800" cy="731520"/>
          </a:xfrm>
          <a:prstGeom prst="rect">
            <a:avLst/>
          </a:prstGeom>
          <a:noFill/>
        </p:spPr>
        <p:txBody>
          <a:bodyPr wrap="square" lIns="0" rIns="0" tIns="0" bIns="0" anchor="t">
            <a:spAutoFit/>
          </a:bodyPr>
          <a:lstStyle/>
          <a:p>
            <a:pPr algn="l"/>
            <a:r>
              <a:rPr sz="3600" b="1" i="0">
                <a:solidFill>
                  <a:srgbClr val="F1F5F9"/>
                </a:solidFill>
                <a:latin typeface="Calibri"/>
              </a:rPr>
              <a:t>The Lethal Trifecta</a:t>
            </a:r>
          </a:p>
        </p:txBody>
      </p:sp>
      <p:sp>
        <p:nvSpPr>
          <p:cNvPr id="5" name="TextBox 4"/>
          <p:cNvSpPr txBox="1"/>
          <p:nvPr/>
        </p:nvSpPr>
        <p:spPr>
          <a:xfrm>
            <a:off x="548640" y="1737360"/>
            <a:ext cx="10972800" cy="457200"/>
          </a:xfrm>
          <a:prstGeom prst="rect">
            <a:avLst/>
          </a:prstGeom>
          <a:noFill/>
        </p:spPr>
        <p:txBody>
          <a:bodyPr wrap="square" lIns="0" rIns="0" tIns="0" bIns="0" anchor="t">
            <a:spAutoFit/>
          </a:bodyPr>
          <a:lstStyle/>
          <a:p>
            <a:pPr algn="l"/>
            <a:r>
              <a:rPr sz="1400" b="0" i="1">
                <a:solidFill>
                  <a:srgbClr val="00C0E0"/>
                </a:solidFill>
                <a:latin typeface="Calibri"/>
              </a:rPr>
              <a:t>If your agentic system has all three of these elements, it is fundamentally vulnerable. Period.</a:t>
            </a:r>
          </a:p>
        </p:txBody>
      </p:sp>
      <p:sp>
        <p:nvSpPr>
          <p:cNvPr id="6" name="Rectangle 5"/>
          <p:cNvSpPr/>
          <p:nvPr/>
        </p:nvSpPr>
        <p:spPr>
          <a:xfrm>
            <a:off x="548640" y="2468880"/>
            <a:ext cx="3566160" cy="320040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2468880"/>
            <a:ext cx="3566160" cy="137160"/>
          </a:xfrm>
          <a:prstGeom prst="rect">
            <a:avLst/>
          </a:prstGeom>
          <a:solidFill>
            <a:srgbClr val="008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834640"/>
            <a:ext cx="914400" cy="640080"/>
          </a:xfrm>
          <a:prstGeom prst="rect">
            <a:avLst/>
          </a:prstGeom>
          <a:noFill/>
        </p:spPr>
        <p:txBody>
          <a:bodyPr wrap="square" lIns="0" rIns="0" tIns="0" bIns="0" anchor="t">
            <a:spAutoFit/>
          </a:bodyPr>
          <a:lstStyle/>
          <a:p>
            <a:pPr algn="l"/>
            <a:r>
              <a:rPr sz="4400" b="1" i="0">
                <a:solidFill>
                  <a:srgbClr val="0080E0"/>
                </a:solidFill>
                <a:latin typeface="Calibri"/>
              </a:rPr>
              <a:t>V1</a:t>
            </a:r>
          </a:p>
        </p:txBody>
      </p:sp>
      <p:sp>
        <p:nvSpPr>
          <p:cNvPr id="9" name="TextBox 8"/>
          <p:cNvSpPr txBox="1"/>
          <p:nvPr/>
        </p:nvSpPr>
        <p:spPr>
          <a:xfrm>
            <a:off x="822960" y="3657600"/>
            <a:ext cx="3017520" cy="365760"/>
          </a:xfrm>
          <a:prstGeom prst="rect">
            <a:avLst/>
          </a:prstGeom>
          <a:noFill/>
        </p:spPr>
        <p:txBody>
          <a:bodyPr wrap="square" lIns="0" rIns="0" tIns="0" bIns="0" anchor="t">
            <a:spAutoFit/>
          </a:bodyPr>
          <a:lstStyle/>
          <a:p>
            <a:pPr algn="l"/>
            <a:r>
              <a:rPr sz="1200" b="1" i="0">
                <a:solidFill>
                  <a:srgbClr val="00C0E0"/>
                </a:solidFill>
                <a:latin typeface="Calibri"/>
              </a:rPr>
              <a:t>PRIVATE DATA ACCESS</a:t>
            </a:r>
          </a:p>
        </p:txBody>
      </p:sp>
      <p:sp>
        <p:nvSpPr>
          <p:cNvPr id="10" name="TextBox 9"/>
          <p:cNvSpPr txBox="1"/>
          <p:nvPr/>
        </p:nvSpPr>
        <p:spPr>
          <a:xfrm>
            <a:off x="822960" y="4069080"/>
            <a:ext cx="3017520" cy="914400"/>
          </a:xfrm>
          <a:prstGeom prst="rect">
            <a:avLst/>
          </a:prstGeom>
          <a:noFill/>
        </p:spPr>
        <p:txBody>
          <a:bodyPr wrap="square" lIns="0" rIns="0" tIns="0" bIns="0" anchor="t">
            <a:spAutoFit/>
          </a:bodyPr>
          <a:lstStyle/>
          <a:p>
            <a:pPr algn="l"/>
            <a:r>
              <a:rPr sz="1100" b="0" i="0">
                <a:solidFill>
                  <a:srgbClr val="F1F5F9"/>
                </a:solidFill>
                <a:latin typeface="Calibri"/>
              </a:rPr>
              <a:t>The agent can read or process sensitive data — customer records, financial data, PHI, PII, source code, internal documents.</a:t>
            </a:r>
          </a:p>
        </p:txBody>
      </p:sp>
      <p:sp>
        <p:nvSpPr>
          <p:cNvPr id="11" name="TextBox 10"/>
          <p:cNvSpPr txBox="1"/>
          <p:nvPr/>
        </p:nvSpPr>
        <p:spPr>
          <a:xfrm>
            <a:off x="822960" y="5074920"/>
            <a:ext cx="3017520" cy="548640"/>
          </a:xfrm>
          <a:prstGeom prst="rect">
            <a:avLst/>
          </a:prstGeom>
          <a:noFill/>
        </p:spPr>
        <p:txBody>
          <a:bodyPr wrap="square" lIns="0" rIns="0" tIns="0" bIns="0" anchor="t">
            <a:spAutoFit/>
          </a:bodyPr>
          <a:lstStyle/>
          <a:p>
            <a:pPr algn="l"/>
            <a:r>
              <a:rPr sz="900" b="0" i="1">
                <a:solidFill>
                  <a:srgbClr val="94A3B8"/>
                </a:solidFill>
                <a:latin typeface="Calibri"/>
              </a:rPr>
              <a:t>Example: An onboarding agent reads customer records from the CRM, including compensation bands and contract terms.</a:t>
            </a:r>
          </a:p>
        </p:txBody>
      </p:sp>
      <p:sp>
        <p:nvSpPr>
          <p:cNvPr id="12" name="Rectangle 11"/>
          <p:cNvSpPr/>
          <p:nvPr/>
        </p:nvSpPr>
        <p:spPr>
          <a:xfrm>
            <a:off x="4297680" y="2468880"/>
            <a:ext cx="3566160" cy="320040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297680" y="2468880"/>
            <a:ext cx="3566160" cy="137160"/>
          </a:xfrm>
          <a:prstGeom prst="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572000" y="2834640"/>
            <a:ext cx="914400" cy="640080"/>
          </a:xfrm>
          <a:prstGeom prst="rect">
            <a:avLst/>
          </a:prstGeom>
          <a:noFill/>
        </p:spPr>
        <p:txBody>
          <a:bodyPr wrap="square" lIns="0" rIns="0" tIns="0" bIns="0" anchor="t">
            <a:spAutoFit/>
          </a:bodyPr>
          <a:lstStyle/>
          <a:p>
            <a:pPr algn="l"/>
            <a:r>
              <a:rPr sz="4400" b="1" i="0">
                <a:solidFill>
                  <a:srgbClr val="F59E0B"/>
                </a:solidFill>
                <a:latin typeface="Calibri"/>
              </a:rPr>
              <a:t>V2</a:t>
            </a:r>
          </a:p>
        </p:txBody>
      </p:sp>
      <p:sp>
        <p:nvSpPr>
          <p:cNvPr id="15" name="TextBox 14"/>
          <p:cNvSpPr txBox="1"/>
          <p:nvPr/>
        </p:nvSpPr>
        <p:spPr>
          <a:xfrm>
            <a:off x="4572000" y="3657600"/>
            <a:ext cx="3017520" cy="365760"/>
          </a:xfrm>
          <a:prstGeom prst="rect">
            <a:avLst/>
          </a:prstGeom>
          <a:noFill/>
        </p:spPr>
        <p:txBody>
          <a:bodyPr wrap="square" lIns="0" rIns="0" tIns="0" bIns="0" anchor="t">
            <a:spAutoFit/>
          </a:bodyPr>
          <a:lstStyle/>
          <a:p>
            <a:pPr algn="l"/>
            <a:r>
              <a:rPr sz="1200" b="1" i="0">
                <a:solidFill>
                  <a:srgbClr val="00C0E0"/>
                </a:solidFill>
                <a:latin typeface="Calibri"/>
              </a:rPr>
              <a:t>UNTRUSTED INPUT EXPOSURE</a:t>
            </a:r>
          </a:p>
        </p:txBody>
      </p:sp>
      <p:sp>
        <p:nvSpPr>
          <p:cNvPr id="16" name="TextBox 15"/>
          <p:cNvSpPr txBox="1"/>
          <p:nvPr/>
        </p:nvSpPr>
        <p:spPr>
          <a:xfrm>
            <a:off x="4572000" y="4069080"/>
            <a:ext cx="3017520" cy="914400"/>
          </a:xfrm>
          <a:prstGeom prst="rect">
            <a:avLst/>
          </a:prstGeom>
          <a:noFill/>
        </p:spPr>
        <p:txBody>
          <a:bodyPr wrap="square" lIns="0" rIns="0" tIns="0" bIns="0" anchor="t">
            <a:spAutoFit/>
          </a:bodyPr>
          <a:lstStyle/>
          <a:p>
            <a:pPr algn="l"/>
            <a:r>
              <a:rPr sz="1100" b="0" i="0">
                <a:solidFill>
                  <a:srgbClr val="F1F5F9"/>
                </a:solidFill>
                <a:latin typeface="Calibri"/>
              </a:rPr>
              <a:t>The agent processes content from sources outside your trust boundary — emails, PDFs, webpages, uploaded documents, third-party APIs.</a:t>
            </a:r>
          </a:p>
        </p:txBody>
      </p:sp>
      <p:sp>
        <p:nvSpPr>
          <p:cNvPr id="17" name="TextBox 16"/>
          <p:cNvSpPr txBox="1"/>
          <p:nvPr/>
        </p:nvSpPr>
        <p:spPr>
          <a:xfrm>
            <a:off x="4572000" y="5074920"/>
            <a:ext cx="3017520" cy="548640"/>
          </a:xfrm>
          <a:prstGeom prst="rect">
            <a:avLst/>
          </a:prstGeom>
          <a:noFill/>
        </p:spPr>
        <p:txBody>
          <a:bodyPr wrap="square" lIns="0" rIns="0" tIns="0" bIns="0" anchor="t">
            <a:spAutoFit/>
          </a:bodyPr>
          <a:lstStyle/>
          <a:p>
            <a:pPr algn="l"/>
            <a:r>
              <a:rPr sz="900" b="0" i="1">
                <a:solidFill>
                  <a:srgbClr val="94A3B8"/>
                </a:solidFill>
                <a:latin typeface="Calibri"/>
              </a:rPr>
              <a:t>Example: A recruiting agent summarizes PDF resumes received from external candidates — resumes that may contain hidden text instructions.</a:t>
            </a:r>
          </a:p>
        </p:txBody>
      </p:sp>
      <p:sp>
        <p:nvSpPr>
          <p:cNvPr id="18" name="Rectangle 17"/>
          <p:cNvSpPr/>
          <p:nvPr/>
        </p:nvSpPr>
        <p:spPr>
          <a:xfrm>
            <a:off x="8046720" y="2468880"/>
            <a:ext cx="3566160" cy="320040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8046720" y="2468880"/>
            <a:ext cx="3566160" cy="137160"/>
          </a:xfrm>
          <a:prstGeom prst="rect">
            <a:avLst/>
          </a:prstGeom>
          <a:solidFill>
            <a:srgbClr val="EF44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321040" y="2834640"/>
            <a:ext cx="914400" cy="640080"/>
          </a:xfrm>
          <a:prstGeom prst="rect">
            <a:avLst/>
          </a:prstGeom>
          <a:noFill/>
        </p:spPr>
        <p:txBody>
          <a:bodyPr wrap="square" lIns="0" rIns="0" tIns="0" bIns="0" anchor="t">
            <a:spAutoFit/>
          </a:bodyPr>
          <a:lstStyle/>
          <a:p>
            <a:pPr algn="l"/>
            <a:r>
              <a:rPr sz="4400" b="1" i="0">
                <a:solidFill>
                  <a:srgbClr val="EF4444"/>
                </a:solidFill>
                <a:latin typeface="Calibri"/>
              </a:rPr>
              <a:t>V3</a:t>
            </a:r>
          </a:p>
        </p:txBody>
      </p:sp>
      <p:sp>
        <p:nvSpPr>
          <p:cNvPr id="21" name="TextBox 20"/>
          <p:cNvSpPr txBox="1"/>
          <p:nvPr/>
        </p:nvSpPr>
        <p:spPr>
          <a:xfrm>
            <a:off x="8321040" y="3657600"/>
            <a:ext cx="3017520" cy="365760"/>
          </a:xfrm>
          <a:prstGeom prst="rect">
            <a:avLst/>
          </a:prstGeom>
          <a:noFill/>
        </p:spPr>
        <p:txBody>
          <a:bodyPr wrap="square" lIns="0" rIns="0" tIns="0" bIns="0" anchor="t">
            <a:spAutoFit/>
          </a:bodyPr>
          <a:lstStyle/>
          <a:p>
            <a:pPr algn="l"/>
            <a:r>
              <a:rPr sz="1200" b="1" i="0">
                <a:solidFill>
                  <a:srgbClr val="00C0E0"/>
                </a:solidFill>
                <a:latin typeface="Calibri"/>
              </a:rPr>
              <a:t>EXFILTRATION CHANNEL</a:t>
            </a:r>
          </a:p>
        </p:txBody>
      </p:sp>
      <p:sp>
        <p:nvSpPr>
          <p:cNvPr id="22" name="TextBox 21"/>
          <p:cNvSpPr txBox="1"/>
          <p:nvPr/>
        </p:nvSpPr>
        <p:spPr>
          <a:xfrm>
            <a:off x="8321040" y="4069080"/>
            <a:ext cx="3017520" cy="914400"/>
          </a:xfrm>
          <a:prstGeom prst="rect">
            <a:avLst/>
          </a:prstGeom>
          <a:noFill/>
        </p:spPr>
        <p:txBody>
          <a:bodyPr wrap="square" lIns="0" rIns="0" tIns="0" bIns="0" anchor="t">
            <a:spAutoFit/>
          </a:bodyPr>
          <a:lstStyle/>
          <a:p>
            <a:pPr algn="l"/>
            <a:r>
              <a:rPr sz="1100" b="0" i="0">
                <a:solidFill>
                  <a:srgbClr val="F1F5F9"/>
                </a:solidFill>
                <a:latin typeface="Calibri"/>
              </a:rPr>
              <a:t>The agent has a mechanism to send data outward — outbound API calls, image URL requests, email sending, file uploads, webhook calls.</a:t>
            </a:r>
          </a:p>
        </p:txBody>
      </p:sp>
      <p:sp>
        <p:nvSpPr>
          <p:cNvPr id="23" name="TextBox 22"/>
          <p:cNvSpPr txBox="1"/>
          <p:nvPr/>
        </p:nvSpPr>
        <p:spPr>
          <a:xfrm>
            <a:off x="8321040" y="5074920"/>
            <a:ext cx="3017520" cy="548640"/>
          </a:xfrm>
          <a:prstGeom prst="rect">
            <a:avLst/>
          </a:prstGeom>
          <a:noFill/>
        </p:spPr>
        <p:txBody>
          <a:bodyPr wrap="square" lIns="0" rIns="0" tIns="0" bIns="0" anchor="t">
            <a:spAutoFit/>
          </a:bodyPr>
          <a:lstStyle/>
          <a:p>
            <a:pPr algn="l"/>
            <a:r>
              <a:rPr sz="900" b="0" i="1">
                <a:solidFill>
                  <a:srgbClr val="94A3B8"/>
                </a:solidFill>
                <a:latin typeface="Calibri"/>
              </a:rPr>
              <a:t>Example: The agent can make outbound HTTP requests to fetch images, post to external APIs, or send emails to external addresses.</a:t>
            </a:r>
          </a:p>
        </p:txBody>
      </p:sp>
      <p:sp>
        <p:nvSpPr>
          <p:cNvPr id="24" name="Rectangle 23"/>
          <p:cNvSpPr/>
          <p:nvPr/>
        </p:nvSpPr>
        <p:spPr>
          <a:xfrm>
            <a:off x="548640" y="5943600"/>
            <a:ext cx="11064240" cy="868680"/>
          </a:xfrm>
          <a:prstGeom prst="rect">
            <a:avLst/>
          </a:prstGeom>
          <a:solidFill>
            <a:srgbClr val="EF44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943600"/>
            <a:ext cx="10515600" cy="868680"/>
          </a:xfrm>
          <a:prstGeom prst="rect">
            <a:avLst/>
          </a:prstGeom>
          <a:noFill/>
        </p:spPr>
        <p:txBody>
          <a:bodyPr wrap="square" lIns="0" rIns="0" tIns="0" bIns="0" anchor="ctr">
            <a:spAutoFit/>
          </a:bodyPr>
          <a:lstStyle/>
          <a:p>
            <a:pPr algn="ctr"/>
            <a:r>
              <a:rPr sz="1600" b="1" i="0">
                <a:solidFill>
                  <a:srgbClr val="FFFFFF"/>
                </a:solidFill>
                <a:latin typeface="Calibri"/>
              </a:rPr>
              <a:t>⚠ ALL THREE VECTORS PRESENT = FUNDAMENTALLY VULNERABLE</a:t>
            </a:r>
          </a:p>
          <a:p>
            <a:pPr algn="ctr">
              <a:spcBef>
                <a:spcPts val="400"/>
              </a:spcBef>
            </a:pPr>
            <a:r>
              <a:rPr sz="1100" b="0" i="1">
                <a:solidFill>
                  <a:srgbClr val="FFFFFF"/>
                </a:solidFill>
                <a:latin typeface="Calibri"/>
              </a:rPr>
              <a:t>If your agent has private data + untrusted inputs + exfiltration channels, no content filter or output classifier will save you. The only fix is architectural.</a:t>
            </a:r>
          </a:p>
        </p:txBody>
      </p:sp>
      <p:sp>
        <p:nvSpPr>
          <p:cNvPr id="26" name="Rectangle 25"/>
          <p:cNvSpPr/>
          <p:nvPr/>
        </p:nvSpPr>
        <p:spPr>
          <a:xfrm>
            <a:off x="0" y="6492240"/>
            <a:ext cx="12191695" cy="36576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365760" y="6492240"/>
            <a:ext cx="3657600" cy="365760"/>
          </a:xfrm>
          <a:prstGeom prst="rect">
            <a:avLst/>
          </a:prstGeom>
          <a:noFill/>
        </p:spPr>
        <p:txBody>
          <a:bodyPr wrap="square" lIns="0" rIns="0" tIns="0" bIns="0" anchor="ctr">
            <a:spAutoFit/>
          </a:bodyPr>
          <a:lstStyle/>
          <a:p>
            <a:pPr algn="l"/>
            <a:r>
              <a:rPr sz="900" b="0" i="0">
                <a:solidFill>
                  <a:srgbClr val="94A3B8"/>
                </a:solidFill>
                <a:latin typeface="Calibri"/>
              </a:rPr>
              <a:t>Vertex Frontier  •  Agentic AI Security — Board Briefing</a:t>
            </a:r>
          </a:p>
        </p:txBody>
      </p:sp>
      <p:sp>
        <p:nvSpPr>
          <p:cNvPr id="28" name="TextBox 27"/>
          <p:cNvSpPr txBox="1"/>
          <p:nvPr/>
        </p:nvSpPr>
        <p:spPr>
          <a:xfrm>
            <a:off x="11094415" y="6492240"/>
            <a:ext cx="731520" cy="365760"/>
          </a:xfrm>
          <a:prstGeom prst="rect">
            <a:avLst/>
          </a:prstGeom>
          <a:noFill/>
        </p:spPr>
        <p:txBody>
          <a:bodyPr wrap="square" lIns="0" rIns="0" tIns="0" bIns="0" anchor="ctr">
            <a:spAutoFit/>
          </a:bodyPr>
          <a:lstStyle/>
          <a:p>
            <a:pPr algn="r"/>
            <a:r>
              <a:rPr sz="900" b="0" i="0">
                <a:solidFill>
                  <a:srgbClr val="94A3B8"/>
                </a:solidFill>
                <a:latin typeface="Calibri"/>
              </a:rPr>
              <a:t>8 / 12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pic>
        <p:nvPicPr>
          <p:cNvPr id="2" name="Picture 1" descr="vf_logo_256.png"/>
          <p:cNvPicPr>
            <a:picLocks noChangeAspect="1"/>
          </p:cNvPicPr>
          <p:nvPr/>
        </p:nvPicPr>
        <p:blipFill>
          <a:blip r:embed="rId2"/>
          <a:stretch>
            <a:fillRect/>
          </a:stretch>
        </p:blipFill>
        <p:spPr>
          <a:xfrm>
            <a:off x="11277295" y="274320"/>
            <a:ext cx="502920" cy="502920"/>
          </a:xfrm>
          <a:prstGeom prst="rect">
            <a:avLst/>
          </a:prstGeom>
        </p:spPr>
      </p:pic>
      <p:sp>
        <p:nvSpPr>
          <p:cNvPr id="3" name="TextBox 2"/>
          <p:cNvSpPr txBox="1"/>
          <p:nvPr/>
        </p:nvSpPr>
        <p:spPr>
          <a:xfrm>
            <a:off x="548640" y="457200"/>
            <a:ext cx="5486400" cy="365760"/>
          </a:xfrm>
          <a:prstGeom prst="rect">
            <a:avLst/>
          </a:prstGeom>
          <a:noFill/>
        </p:spPr>
        <p:txBody>
          <a:bodyPr wrap="square" lIns="0" rIns="0" tIns="0" bIns="0" anchor="t">
            <a:spAutoFit/>
          </a:bodyPr>
          <a:lstStyle/>
          <a:p>
            <a:pPr algn="l"/>
            <a:r>
              <a:rPr sz="1200" b="1" i="0">
                <a:solidFill>
                  <a:srgbClr val="0080E0"/>
                </a:solidFill>
                <a:latin typeface="Calibri"/>
              </a:rPr>
              <a:t>08  /  THE TOOLING GAP</a:t>
            </a:r>
          </a:p>
        </p:txBody>
      </p:sp>
      <p:sp>
        <p:nvSpPr>
          <p:cNvPr id="4" name="TextBox 3"/>
          <p:cNvSpPr txBox="1"/>
          <p:nvPr/>
        </p:nvSpPr>
        <p:spPr>
          <a:xfrm>
            <a:off x="548640" y="914400"/>
            <a:ext cx="10972800" cy="731520"/>
          </a:xfrm>
          <a:prstGeom prst="rect">
            <a:avLst/>
          </a:prstGeom>
          <a:noFill/>
        </p:spPr>
        <p:txBody>
          <a:bodyPr wrap="square" lIns="0" rIns="0" tIns="0" bIns="0" anchor="t">
            <a:spAutoFit/>
          </a:bodyPr>
          <a:lstStyle/>
          <a:p>
            <a:pPr algn="l"/>
            <a:r>
              <a:rPr sz="3200" b="1" i="0">
                <a:solidFill>
                  <a:srgbClr val="F1F5F9"/>
                </a:solidFill>
                <a:latin typeface="Calibri"/>
              </a:rPr>
              <a:t>Why Legacy AI Security Tools Cannot Protect You</a:t>
            </a:r>
          </a:p>
        </p:txBody>
      </p:sp>
      <p:sp>
        <p:nvSpPr>
          <p:cNvPr id="5" name="TextBox 4"/>
          <p:cNvSpPr txBox="1"/>
          <p:nvPr/>
        </p:nvSpPr>
        <p:spPr>
          <a:xfrm>
            <a:off x="548640" y="1737360"/>
            <a:ext cx="10972800" cy="548640"/>
          </a:xfrm>
          <a:prstGeom prst="rect">
            <a:avLst/>
          </a:prstGeom>
          <a:noFill/>
        </p:spPr>
        <p:txBody>
          <a:bodyPr wrap="square" lIns="0" rIns="0" tIns="0" bIns="0" anchor="t">
            <a:spAutoFit/>
          </a:bodyPr>
          <a:lstStyle/>
          <a:p>
            <a:pPr algn="l"/>
            <a:r>
              <a:rPr sz="1300" b="0" i="1">
                <a:solidFill>
                  <a:srgbClr val="94A3B8"/>
                </a:solidFill>
                <a:latin typeface="Calibri"/>
              </a:rPr>
              <a:t>90% of "AI security" platforms marketed to enterprises are glorified API gateways and repackaged string-filters. They cover the most visible threat surface — and leave the most dangerous ones exposed underneath.</a:t>
            </a:r>
          </a:p>
        </p:txBody>
      </p:sp>
      <p:sp>
        <p:nvSpPr>
          <p:cNvPr id="6" name="Rectangle 5"/>
          <p:cNvSpPr/>
          <p:nvPr/>
        </p:nvSpPr>
        <p:spPr>
          <a:xfrm>
            <a:off x="548640" y="2560320"/>
            <a:ext cx="5394960" cy="365760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2560320"/>
            <a:ext cx="5394960" cy="457200"/>
          </a:xfrm>
          <a:prstGeom prst="rect">
            <a:avLst/>
          </a:prstGeom>
          <a:solidFill>
            <a:srgbClr val="94A3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1520" y="2560320"/>
            <a:ext cx="5029200" cy="457200"/>
          </a:xfrm>
          <a:prstGeom prst="rect">
            <a:avLst/>
          </a:prstGeom>
          <a:noFill/>
        </p:spPr>
        <p:txBody>
          <a:bodyPr wrap="square" lIns="0" rIns="0" tIns="0" bIns="0" anchor="ctr">
            <a:spAutoFit/>
          </a:bodyPr>
          <a:lstStyle/>
          <a:p>
            <a:pPr algn="l"/>
            <a:r>
              <a:rPr sz="1200" b="1" i="0">
                <a:solidFill>
                  <a:srgbClr val="FFFFFF"/>
                </a:solidFill>
                <a:latin typeface="Calibri"/>
              </a:rPr>
              <a:t>WHAT LEGACY TOOLS COVER</a:t>
            </a:r>
          </a:p>
        </p:txBody>
      </p:sp>
      <p:sp>
        <p:nvSpPr>
          <p:cNvPr id="9" name="TextBox 8"/>
          <p:cNvSpPr txBox="1"/>
          <p:nvPr/>
        </p:nvSpPr>
        <p:spPr>
          <a:xfrm>
            <a:off x="731520" y="3200400"/>
            <a:ext cx="274320" cy="365760"/>
          </a:xfrm>
          <a:prstGeom prst="rect">
            <a:avLst/>
          </a:prstGeom>
          <a:noFill/>
        </p:spPr>
        <p:txBody>
          <a:bodyPr wrap="square" lIns="0" rIns="0" tIns="0" bIns="0" anchor="t">
            <a:spAutoFit/>
          </a:bodyPr>
          <a:lstStyle/>
          <a:p>
            <a:pPr algn="l"/>
            <a:r>
              <a:rPr sz="1400" b="1" i="0">
                <a:solidFill>
                  <a:srgbClr val="10B981"/>
                </a:solidFill>
                <a:latin typeface="Calibri"/>
              </a:rPr>
              <a:t>✓</a:t>
            </a:r>
          </a:p>
        </p:txBody>
      </p:sp>
      <p:sp>
        <p:nvSpPr>
          <p:cNvPr id="10" name="TextBox 9"/>
          <p:cNvSpPr txBox="1"/>
          <p:nvPr/>
        </p:nvSpPr>
        <p:spPr>
          <a:xfrm>
            <a:off x="1005840" y="3200400"/>
            <a:ext cx="4846320" cy="457200"/>
          </a:xfrm>
          <a:prstGeom prst="rect">
            <a:avLst/>
          </a:prstGeom>
          <a:noFill/>
        </p:spPr>
        <p:txBody>
          <a:bodyPr wrap="square" lIns="0" rIns="0" tIns="0" bIns="0" anchor="t">
            <a:spAutoFit/>
          </a:bodyPr>
          <a:lstStyle/>
          <a:p>
            <a:pPr algn="l"/>
            <a:r>
              <a:rPr sz="1100" b="1" i="0">
                <a:solidFill>
                  <a:srgbClr val="F1F5F9"/>
                </a:solidFill>
                <a:latin typeface="Calibri"/>
              </a:rPr>
              <a:t>Content filters</a:t>
            </a:r>
          </a:p>
          <a:p>
            <a:pPr algn="l"/>
            <a:r>
              <a:rPr sz="1000" b="0" i="0">
                <a:solidFill>
                  <a:srgbClr val="94A3B8"/>
                </a:solidFill>
                <a:latin typeface="Calibri"/>
              </a:rPr>
              <a:t> — Block known-bad prompts at the request boundary</a:t>
            </a:r>
          </a:p>
        </p:txBody>
      </p:sp>
      <p:sp>
        <p:nvSpPr>
          <p:cNvPr id="11" name="TextBox 10"/>
          <p:cNvSpPr txBox="1"/>
          <p:nvPr/>
        </p:nvSpPr>
        <p:spPr>
          <a:xfrm>
            <a:off x="731520" y="3703320"/>
            <a:ext cx="274320" cy="365760"/>
          </a:xfrm>
          <a:prstGeom prst="rect">
            <a:avLst/>
          </a:prstGeom>
          <a:noFill/>
        </p:spPr>
        <p:txBody>
          <a:bodyPr wrap="square" lIns="0" rIns="0" tIns="0" bIns="0" anchor="t">
            <a:spAutoFit/>
          </a:bodyPr>
          <a:lstStyle/>
          <a:p>
            <a:pPr algn="l"/>
            <a:r>
              <a:rPr sz="1400" b="1" i="0">
                <a:solidFill>
                  <a:srgbClr val="10B981"/>
                </a:solidFill>
                <a:latin typeface="Calibri"/>
              </a:rPr>
              <a:t>✓</a:t>
            </a:r>
          </a:p>
        </p:txBody>
      </p:sp>
      <p:sp>
        <p:nvSpPr>
          <p:cNvPr id="12" name="TextBox 11"/>
          <p:cNvSpPr txBox="1"/>
          <p:nvPr/>
        </p:nvSpPr>
        <p:spPr>
          <a:xfrm>
            <a:off x="1005840" y="3703320"/>
            <a:ext cx="4846320" cy="457200"/>
          </a:xfrm>
          <a:prstGeom prst="rect">
            <a:avLst/>
          </a:prstGeom>
          <a:noFill/>
        </p:spPr>
        <p:txBody>
          <a:bodyPr wrap="square" lIns="0" rIns="0" tIns="0" bIns="0" anchor="t">
            <a:spAutoFit/>
          </a:bodyPr>
          <a:lstStyle/>
          <a:p>
            <a:pPr algn="l"/>
            <a:r>
              <a:rPr sz="1100" b="1" i="0">
                <a:solidFill>
                  <a:srgbClr val="F1F5F9"/>
                </a:solidFill>
                <a:latin typeface="Calibri"/>
              </a:rPr>
              <a:t>Output classifiers</a:t>
            </a:r>
          </a:p>
          <a:p>
            <a:pPr algn="l"/>
            <a:r>
              <a:rPr sz="1000" b="0" i="0">
                <a:solidFill>
                  <a:srgbClr val="94A3B8"/>
                </a:solidFill>
                <a:latin typeface="Calibri"/>
              </a:rPr>
              <a:t> — Flag toxic or non-compliant responses after generation</a:t>
            </a:r>
          </a:p>
        </p:txBody>
      </p:sp>
      <p:sp>
        <p:nvSpPr>
          <p:cNvPr id="13" name="TextBox 12"/>
          <p:cNvSpPr txBox="1"/>
          <p:nvPr/>
        </p:nvSpPr>
        <p:spPr>
          <a:xfrm>
            <a:off x="731520" y="4206240"/>
            <a:ext cx="274320" cy="365760"/>
          </a:xfrm>
          <a:prstGeom prst="rect">
            <a:avLst/>
          </a:prstGeom>
          <a:noFill/>
        </p:spPr>
        <p:txBody>
          <a:bodyPr wrap="square" lIns="0" rIns="0" tIns="0" bIns="0" anchor="t">
            <a:spAutoFit/>
          </a:bodyPr>
          <a:lstStyle/>
          <a:p>
            <a:pPr algn="l"/>
            <a:r>
              <a:rPr sz="1400" b="1" i="0">
                <a:solidFill>
                  <a:srgbClr val="10B981"/>
                </a:solidFill>
                <a:latin typeface="Calibri"/>
              </a:rPr>
              <a:t>✓</a:t>
            </a:r>
          </a:p>
        </p:txBody>
      </p:sp>
      <p:sp>
        <p:nvSpPr>
          <p:cNvPr id="14" name="TextBox 13"/>
          <p:cNvSpPr txBox="1"/>
          <p:nvPr/>
        </p:nvSpPr>
        <p:spPr>
          <a:xfrm>
            <a:off x="1005840" y="4206240"/>
            <a:ext cx="4846320" cy="457200"/>
          </a:xfrm>
          <a:prstGeom prst="rect">
            <a:avLst/>
          </a:prstGeom>
          <a:noFill/>
        </p:spPr>
        <p:txBody>
          <a:bodyPr wrap="square" lIns="0" rIns="0" tIns="0" bIns="0" anchor="t">
            <a:spAutoFit/>
          </a:bodyPr>
          <a:lstStyle/>
          <a:p>
            <a:pPr algn="l"/>
            <a:r>
              <a:rPr sz="1100" b="1" i="0">
                <a:solidFill>
                  <a:srgbClr val="F1F5F9"/>
                </a:solidFill>
                <a:latin typeface="Calibri"/>
              </a:rPr>
              <a:t>PII scanners</a:t>
            </a:r>
          </a:p>
          <a:p>
            <a:pPr algn="l"/>
            <a:r>
              <a:rPr sz="1000" b="0" i="0">
                <a:solidFill>
                  <a:srgbClr val="94A3B8"/>
                </a:solidFill>
                <a:latin typeface="Calibri"/>
              </a:rPr>
              <a:t> — Detect personally identifiable information in outputs</a:t>
            </a:r>
          </a:p>
        </p:txBody>
      </p:sp>
      <p:sp>
        <p:nvSpPr>
          <p:cNvPr id="15" name="TextBox 14"/>
          <p:cNvSpPr txBox="1"/>
          <p:nvPr/>
        </p:nvSpPr>
        <p:spPr>
          <a:xfrm>
            <a:off x="731520" y="4709160"/>
            <a:ext cx="274320" cy="365760"/>
          </a:xfrm>
          <a:prstGeom prst="rect">
            <a:avLst/>
          </a:prstGeom>
          <a:noFill/>
        </p:spPr>
        <p:txBody>
          <a:bodyPr wrap="square" lIns="0" rIns="0" tIns="0" bIns="0" anchor="t">
            <a:spAutoFit/>
          </a:bodyPr>
          <a:lstStyle/>
          <a:p>
            <a:pPr algn="l"/>
            <a:r>
              <a:rPr sz="1400" b="1" i="0">
                <a:solidFill>
                  <a:srgbClr val="10B981"/>
                </a:solidFill>
                <a:latin typeface="Calibri"/>
              </a:rPr>
              <a:t>✓</a:t>
            </a:r>
          </a:p>
        </p:txBody>
      </p:sp>
      <p:sp>
        <p:nvSpPr>
          <p:cNvPr id="16" name="TextBox 15"/>
          <p:cNvSpPr txBox="1"/>
          <p:nvPr/>
        </p:nvSpPr>
        <p:spPr>
          <a:xfrm>
            <a:off x="1005840" y="4709160"/>
            <a:ext cx="4846320" cy="457200"/>
          </a:xfrm>
          <a:prstGeom prst="rect">
            <a:avLst/>
          </a:prstGeom>
          <a:noFill/>
        </p:spPr>
        <p:txBody>
          <a:bodyPr wrap="square" lIns="0" rIns="0" tIns="0" bIns="0" anchor="t">
            <a:spAutoFit/>
          </a:bodyPr>
          <a:lstStyle/>
          <a:p>
            <a:pPr algn="l"/>
            <a:r>
              <a:rPr sz="1100" b="1" i="0">
                <a:solidFill>
                  <a:srgbClr val="F1F5F9"/>
                </a:solidFill>
                <a:latin typeface="Calibri"/>
              </a:rPr>
              <a:t>API gateway rate limits</a:t>
            </a:r>
          </a:p>
          <a:p>
            <a:pPr algn="l"/>
            <a:r>
              <a:rPr sz="1000" b="0" i="0">
                <a:solidFill>
                  <a:srgbClr val="94A3B8"/>
                </a:solidFill>
                <a:latin typeface="Calibri"/>
              </a:rPr>
              <a:t> — Cap calls per minute to the LLM provider</a:t>
            </a:r>
          </a:p>
        </p:txBody>
      </p:sp>
      <p:sp>
        <p:nvSpPr>
          <p:cNvPr id="17" name="TextBox 16"/>
          <p:cNvSpPr txBox="1"/>
          <p:nvPr/>
        </p:nvSpPr>
        <p:spPr>
          <a:xfrm>
            <a:off x="731520" y="5212080"/>
            <a:ext cx="274320" cy="365760"/>
          </a:xfrm>
          <a:prstGeom prst="rect">
            <a:avLst/>
          </a:prstGeom>
          <a:noFill/>
        </p:spPr>
        <p:txBody>
          <a:bodyPr wrap="square" lIns="0" rIns="0" tIns="0" bIns="0" anchor="t">
            <a:spAutoFit/>
          </a:bodyPr>
          <a:lstStyle/>
          <a:p>
            <a:pPr algn="l"/>
            <a:r>
              <a:rPr sz="1400" b="1" i="0">
                <a:solidFill>
                  <a:srgbClr val="10B981"/>
                </a:solidFill>
                <a:latin typeface="Calibri"/>
              </a:rPr>
              <a:t>✓</a:t>
            </a:r>
          </a:p>
        </p:txBody>
      </p:sp>
      <p:sp>
        <p:nvSpPr>
          <p:cNvPr id="18" name="TextBox 17"/>
          <p:cNvSpPr txBox="1"/>
          <p:nvPr/>
        </p:nvSpPr>
        <p:spPr>
          <a:xfrm>
            <a:off x="1005840" y="5212080"/>
            <a:ext cx="4846320" cy="457200"/>
          </a:xfrm>
          <a:prstGeom prst="rect">
            <a:avLst/>
          </a:prstGeom>
          <a:noFill/>
        </p:spPr>
        <p:txBody>
          <a:bodyPr wrap="square" lIns="0" rIns="0" tIns="0" bIns="0" anchor="t">
            <a:spAutoFit/>
          </a:bodyPr>
          <a:lstStyle/>
          <a:p>
            <a:pPr algn="l"/>
            <a:r>
              <a:rPr sz="1100" b="1" i="0">
                <a:solidFill>
                  <a:srgbClr val="F1F5F9"/>
                </a:solidFill>
                <a:latin typeface="Calibri"/>
              </a:rPr>
              <a:t>Basic prompt logging</a:t>
            </a:r>
          </a:p>
          <a:p>
            <a:pPr algn="l"/>
            <a:r>
              <a:rPr sz="1000" b="0" i="0">
                <a:solidFill>
                  <a:srgbClr val="94A3B8"/>
                </a:solidFill>
                <a:latin typeface="Calibri"/>
              </a:rPr>
              <a:t> — Store prompts and responses for audit</a:t>
            </a:r>
          </a:p>
        </p:txBody>
      </p:sp>
      <p:sp>
        <p:nvSpPr>
          <p:cNvPr id="19" name="TextBox 18"/>
          <p:cNvSpPr txBox="1"/>
          <p:nvPr/>
        </p:nvSpPr>
        <p:spPr>
          <a:xfrm>
            <a:off x="731520" y="5715000"/>
            <a:ext cx="274320" cy="365760"/>
          </a:xfrm>
          <a:prstGeom prst="rect">
            <a:avLst/>
          </a:prstGeom>
          <a:noFill/>
        </p:spPr>
        <p:txBody>
          <a:bodyPr wrap="square" lIns="0" rIns="0" tIns="0" bIns="0" anchor="t">
            <a:spAutoFit/>
          </a:bodyPr>
          <a:lstStyle/>
          <a:p>
            <a:pPr algn="l"/>
            <a:r>
              <a:rPr sz="1400" b="1" i="0">
                <a:solidFill>
                  <a:srgbClr val="10B981"/>
                </a:solidFill>
                <a:latin typeface="Calibri"/>
              </a:rPr>
              <a:t>✓</a:t>
            </a:r>
          </a:p>
        </p:txBody>
      </p:sp>
      <p:sp>
        <p:nvSpPr>
          <p:cNvPr id="20" name="TextBox 19"/>
          <p:cNvSpPr txBox="1"/>
          <p:nvPr/>
        </p:nvSpPr>
        <p:spPr>
          <a:xfrm>
            <a:off x="1005840" y="5715000"/>
            <a:ext cx="4846320" cy="457200"/>
          </a:xfrm>
          <a:prstGeom prst="rect">
            <a:avLst/>
          </a:prstGeom>
          <a:noFill/>
        </p:spPr>
        <p:txBody>
          <a:bodyPr wrap="square" lIns="0" rIns="0" tIns="0" bIns="0" anchor="t">
            <a:spAutoFit/>
          </a:bodyPr>
          <a:lstStyle/>
          <a:p>
            <a:pPr algn="l"/>
            <a:r>
              <a:rPr sz="1100" b="1" i="0">
                <a:solidFill>
                  <a:srgbClr val="F1F5F9"/>
                </a:solidFill>
                <a:latin typeface="Calibri"/>
              </a:rPr>
              <a:t>Model provider dashboards</a:t>
            </a:r>
          </a:p>
          <a:p>
            <a:pPr algn="l"/>
            <a:r>
              <a:rPr sz="1000" b="0" i="0">
                <a:solidFill>
                  <a:srgbClr val="94A3B8"/>
                </a:solidFill>
                <a:latin typeface="Calibri"/>
              </a:rPr>
              <a:t> — Vendor-supplied spend and usage analytics</a:t>
            </a:r>
          </a:p>
        </p:txBody>
      </p:sp>
      <p:sp>
        <p:nvSpPr>
          <p:cNvPr id="21" name="Rectangle 20"/>
          <p:cNvSpPr/>
          <p:nvPr/>
        </p:nvSpPr>
        <p:spPr>
          <a:xfrm>
            <a:off x="6217920" y="2560320"/>
            <a:ext cx="5394960" cy="365760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217920" y="2560320"/>
            <a:ext cx="5394960" cy="457200"/>
          </a:xfrm>
          <a:prstGeom prst="rect">
            <a:avLst/>
          </a:prstGeom>
          <a:solidFill>
            <a:srgbClr val="EF44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400800" y="2560320"/>
            <a:ext cx="5029200" cy="457200"/>
          </a:xfrm>
          <a:prstGeom prst="rect">
            <a:avLst/>
          </a:prstGeom>
          <a:noFill/>
        </p:spPr>
        <p:txBody>
          <a:bodyPr wrap="square" lIns="0" rIns="0" tIns="0" bIns="0" anchor="ctr">
            <a:spAutoFit/>
          </a:bodyPr>
          <a:lstStyle/>
          <a:p>
            <a:pPr algn="l"/>
            <a:r>
              <a:rPr sz="1200" b="1" i="0">
                <a:solidFill>
                  <a:srgbClr val="FFFFFF"/>
                </a:solidFill>
                <a:latin typeface="Calibri"/>
              </a:rPr>
              <a:t>WHAT LEGACY TOOLS MISS</a:t>
            </a:r>
          </a:p>
        </p:txBody>
      </p:sp>
      <p:sp>
        <p:nvSpPr>
          <p:cNvPr id="24" name="TextBox 23"/>
          <p:cNvSpPr txBox="1"/>
          <p:nvPr/>
        </p:nvSpPr>
        <p:spPr>
          <a:xfrm>
            <a:off x="6400800" y="3200400"/>
            <a:ext cx="274320" cy="365760"/>
          </a:xfrm>
          <a:prstGeom prst="rect">
            <a:avLst/>
          </a:prstGeom>
          <a:noFill/>
        </p:spPr>
        <p:txBody>
          <a:bodyPr wrap="square" lIns="0" rIns="0" tIns="0" bIns="0" anchor="t">
            <a:spAutoFit/>
          </a:bodyPr>
          <a:lstStyle/>
          <a:p>
            <a:pPr algn="l"/>
            <a:r>
              <a:rPr sz="1400" b="1" i="0">
                <a:solidFill>
                  <a:srgbClr val="EF4444"/>
                </a:solidFill>
                <a:latin typeface="Calibri"/>
              </a:rPr>
              <a:t>✗</a:t>
            </a:r>
          </a:p>
        </p:txBody>
      </p:sp>
      <p:sp>
        <p:nvSpPr>
          <p:cNvPr id="25" name="TextBox 24"/>
          <p:cNvSpPr txBox="1"/>
          <p:nvPr/>
        </p:nvSpPr>
        <p:spPr>
          <a:xfrm>
            <a:off x="6675120" y="3200400"/>
            <a:ext cx="4846320" cy="365760"/>
          </a:xfrm>
          <a:prstGeom prst="rect">
            <a:avLst/>
          </a:prstGeom>
          <a:noFill/>
        </p:spPr>
        <p:txBody>
          <a:bodyPr wrap="square" lIns="0" rIns="0" tIns="0" bIns="0" anchor="t">
            <a:spAutoFit/>
          </a:bodyPr>
          <a:lstStyle/>
          <a:p>
            <a:pPr algn="l"/>
            <a:r>
              <a:rPr sz="1100" b="1" i="0">
                <a:solidFill>
                  <a:srgbClr val="F1F5F9"/>
                </a:solidFill>
                <a:latin typeface="Calibri"/>
              </a:rPr>
              <a:t>Memory poisoning</a:t>
            </a:r>
          </a:p>
          <a:p>
            <a:pPr algn="l"/>
            <a:r>
              <a:rPr sz="900" b="0" i="0">
                <a:solidFill>
                  <a:srgbClr val="94A3B8"/>
                </a:solidFill>
                <a:latin typeface="Calibri"/>
              </a:rPr>
              <a:t> — Gradual drift in persistent memory goes undetected</a:t>
            </a:r>
          </a:p>
        </p:txBody>
      </p:sp>
      <p:sp>
        <p:nvSpPr>
          <p:cNvPr id="26" name="TextBox 25"/>
          <p:cNvSpPr txBox="1"/>
          <p:nvPr/>
        </p:nvSpPr>
        <p:spPr>
          <a:xfrm>
            <a:off x="6400800" y="3584448"/>
            <a:ext cx="274320" cy="365760"/>
          </a:xfrm>
          <a:prstGeom prst="rect">
            <a:avLst/>
          </a:prstGeom>
          <a:noFill/>
        </p:spPr>
        <p:txBody>
          <a:bodyPr wrap="square" lIns="0" rIns="0" tIns="0" bIns="0" anchor="t">
            <a:spAutoFit/>
          </a:bodyPr>
          <a:lstStyle/>
          <a:p>
            <a:pPr algn="l"/>
            <a:r>
              <a:rPr sz="1400" b="1" i="0">
                <a:solidFill>
                  <a:srgbClr val="EF4444"/>
                </a:solidFill>
                <a:latin typeface="Calibri"/>
              </a:rPr>
              <a:t>✗</a:t>
            </a:r>
          </a:p>
        </p:txBody>
      </p:sp>
      <p:sp>
        <p:nvSpPr>
          <p:cNvPr id="27" name="TextBox 26"/>
          <p:cNvSpPr txBox="1"/>
          <p:nvPr/>
        </p:nvSpPr>
        <p:spPr>
          <a:xfrm>
            <a:off x="6675120" y="3584448"/>
            <a:ext cx="4846320" cy="365760"/>
          </a:xfrm>
          <a:prstGeom prst="rect">
            <a:avLst/>
          </a:prstGeom>
          <a:noFill/>
        </p:spPr>
        <p:txBody>
          <a:bodyPr wrap="square" lIns="0" rIns="0" tIns="0" bIns="0" anchor="t">
            <a:spAutoFit/>
          </a:bodyPr>
          <a:lstStyle/>
          <a:p>
            <a:pPr algn="l"/>
            <a:r>
              <a:rPr sz="1100" b="1" i="0">
                <a:solidFill>
                  <a:srgbClr val="F1F5F9"/>
                </a:solidFill>
                <a:latin typeface="Calibri"/>
              </a:rPr>
              <a:t>Indirect prompt injection</a:t>
            </a:r>
          </a:p>
          <a:p>
            <a:pPr algn="l"/>
            <a:r>
              <a:rPr sz="900" b="0" i="0">
                <a:solidFill>
                  <a:srgbClr val="94A3B8"/>
                </a:solidFill>
                <a:latin typeface="Calibri"/>
              </a:rPr>
              <a:t> — Hidden instructions in PDFs, webpages, emails</a:t>
            </a:r>
          </a:p>
        </p:txBody>
      </p:sp>
      <p:sp>
        <p:nvSpPr>
          <p:cNvPr id="28" name="TextBox 27"/>
          <p:cNvSpPr txBox="1"/>
          <p:nvPr/>
        </p:nvSpPr>
        <p:spPr>
          <a:xfrm>
            <a:off x="6400800" y="3968496"/>
            <a:ext cx="274320" cy="365760"/>
          </a:xfrm>
          <a:prstGeom prst="rect">
            <a:avLst/>
          </a:prstGeom>
          <a:noFill/>
        </p:spPr>
        <p:txBody>
          <a:bodyPr wrap="square" lIns="0" rIns="0" tIns="0" bIns="0" anchor="t">
            <a:spAutoFit/>
          </a:bodyPr>
          <a:lstStyle/>
          <a:p>
            <a:pPr algn="l"/>
            <a:r>
              <a:rPr sz="1400" b="1" i="0">
                <a:solidFill>
                  <a:srgbClr val="EF4444"/>
                </a:solidFill>
                <a:latin typeface="Calibri"/>
              </a:rPr>
              <a:t>✗</a:t>
            </a:r>
          </a:p>
        </p:txBody>
      </p:sp>
      <p:sp>
        <p:nvSpPr>
          <p:cNvPr id="29" name="TextBox 28"/>
          <p:cNvSpPr txBox="1"/>
          <p:nvPr/>
        </p:nvSpPr>
        <p:spPr>
          <a:xfrm>
            <a:off x="6675120" y="3968496"/>
            <a:ext cx="4846320" cy="365760"/>
          </a:xfrm>
          <a:prstGeom prst="rect">
            <a:avLst/>
          </a:prstGeom>
          <a:noFill/>
        </p:spPr>
        <p:txBody>
          <a:bodyPr wrap="square" lIns="0" rIns="0" tIns="0" bIns="0" anchor="t">
            <a:spAutoFit/>
          </a:bodyPr>
          <a:lstStyle/>
          <a:p>
            <a:pPr algn="l"/>
            <a:r>
              <a:rPr sz="1100" b="1" i="0">
                <a:solidFill>
                  <a:srgbClr val="F1F5F9"/>
                </a:solidFill>
                <a:latin typeface="Calibri"/>
              </a:rPr>
              <a:t>Agent-to-agent impersonation</a:t>
            </a:r>
          </a:p>
          <a:p>
            <a:pPr algn="l"/>
            <a:r>
              <a:rPr sz="900" b="0" i="0">
                <a:solidFill>
                  <a:srgbClr val="94A3B8"/>
                </a:solidFill>
                <a:latin typeface="Calibri"/>
              </a:rPr>
              <a:t> — No identity verification between orchestrator and sub-agents</a:t>
            </a:r>
          </a:p>
        </p:txBody>
      </p:sp>
      <p:sp>
        <p:nvSpPr>
          <p:cNvPr id="30" name="TextBox 29"/>
          <p:cNvSpPr txBox="1"/>
          <p:nvPr/>
        </p:nvSpPr>
        <p:spPr>
          <a:xfrm>
            <a:off x="6400800" y="4352544"/>
            <a:ext cx="274320" cy="365760"/>
          </a:xfrm>
          <a:prstGeom prst="rect">
            <a:avLst/>
          </a:prstGeom>
          <a:noFill/>
        </p:spPr>
        <p:txBody>
          <a:bodyPr wrap="square" lIns="0" rIns="0" tIns="0" bIns="0" anchor="t">
            <a:spAutoFit/>
          </a:bodyPr>
          <a:lstStyle/>
          <a:p>
            <a:pPr algn="l"/>
            <a:r>
              <a:rPr sz="1400" b="1" i="0">
                <a:solidFill>
                  <a:srgbClr val="EF4444"/>
                </a:solidFill>
                <a:latin typeface="Calibri"/>
              </a:rPr>
              <a:t>✗</a:t>
            </a:r>
          </a:p>
        </p:txBody>
      </p:sp>
      <p:sp>
        <p:nvSpPr>
          <p:cNvPr id="31" name="TextBox 30"/>
          <p:cNvSpPr txBox="1"/>
          <p:nvPr/>
        </p:nvSpPr>
        <p:spPr>
          <a:xfrm>
            <a:off x="6675120" y="4352544"/>
            <a:ext cx="4846320" cy="365760"/>
          </a:xfrm>
          <a:prstGeom prst="rect">
            <a:avLst/>
          </a:prstGeom>
          <a:noFill/>
        </p:spPr>
        <p:txBody>
          <a:bodyPr wrap="square" lIns="0" rIns="0" tIns="0" bIns="0" anchor="t">
            <a:spAutoFit/>
          </a:bodyPr>
          <a:lstStyle/>
          <a:p>
            <a:pPr algn="l"/>
            <a:r>
              <a:rPr sz="1100" b="1" i="0">
                <a:solidFill>
                  <a:srgbClr val="F1F5F9"/>
                </a:solidFill>
                <a:latin typeface="Calibri"/>
              </a:rPr>
              <a:t>Shadow MCP servers</a:t>
            </a:r>
          </a:p>
          <a:p>
            <a:pPr algn="l"/>
            <a:r>
              <a:rPr sz="900" b="0" i="0">
                <a:solidFill>
                  <a:srgbClr val="94A3B8"/>
                </a:solidFill>
                <a:latin typeface="Calibri"/>
              </a:rPr>
              <a:t> — Local MCP servers invisible to firewalls and SWGs</a:t>
            </a:r>
          </a:p>
        </p:txBody>
      </p:sp>
      <p:sp>
        <p:nvSpPr>
          <p:cNvPr id="32" name="TextBox 31"/>
          <p:cNvSpPr txBox="1"/>
          <p:nvPr/>
        </p:nvSpPr>
        <p:spPr>
          <a:xfrm>
            <a:off x="6400800" y="4736592"/>
            <a:ext cx="274320" cy="365760"/>
          </a:xfrm>
          <a:prstGeom prst="rect">
            <a:avLst/>
          </a:prstGeom>
          <a:noFill/>
        </p:spPr>
        <p:txBody>
          <a:bodyPr wrap="square" lIns="0" rIns="0" tIns="0" bIns="0" anchor="t">
            <a:spAutoFit/>
          </a:bodyPr>
          <a:lstStyle/>
          <a:p>
            <a:pPr algn="l"/>
            <a:r>
              <a:rPr sz="1400" b="1" i="0">
                <a:solidFill>
                  <a:srgbClr val="EF4444"/>
                </a:solidFill>
                <a:latin typeface="Calibri"/>
              </a:rPr>
              <a:t>✗</a:t>
            </a:r>
          </a:p>
        </p:txBody>
      </p:sp>
      <p:sp>
        <p:nvSpPr>
          <p:cNvPr id="33" name="TextBox 32"/>
          <p:cNvSpPr txBox="1"/>
          <p:nvPr/>
        </p:nvSpPr>
        <p:spPr>
          <a:xfrm>
            <a:off x="6675120" y="4736592"/>
            <a:ext cx="4846320" cy="365760"/>
          </a:xfrm>
          <a:prstGeom prst="rect">
            <a:avLst/>
          </a:prstGeom>
          <a:noFill/>
        </p:spPr>
        <p:txBody>
          <a:bodyPr wrap="square" lIns="0" rIns="0" tIns="0" bIns="0" anchor="t">
            <a:spAutoFit/>
          </a:bodyPr>
          <a:lstStyle/>
          <a:p>
            <a:pPr algn="l"/>
            <a:r>
              <a:rPr sz="1100" b="1" i="0">
                <a:solidFill>
                  <a:srgbClr val="F1F5F9"/>
                </a:solidFill>
                <a:latin typeface="Calibri"/>
              </a:rPr>
              <a:t>Memory write audit trails</a:t>
            </a:r>
          </a:p>
          <a:p>
            <a:pPr algn="l"/>
            <a:r>
              <a:rPr sz="900" b="0" i="0">
                <a:solidFill>
                  <a:srgbClr val="94A3B8"/>
                </a:solidFill>
                <a:latin typeface="Calibri"/>
              </a:rPr>
              <a:t> — Cannot reconstruct how a memory entry was formed</a:t>
            </a:r>
          </a:p>
        </p:txBody>
      </p:sp>
      <p:sp>
        <p:nvSpPr>
          <p:cNvPr id="34" name="TextBox 33"/>
          <p:cNvSpPr txBox="1"/>
          <p:nvPr/>
        </p:nvSpPr>
        <p:spPr>
          <a:xfrm>
            <a:off x="6400800" y="5120640"/>
            <a:ext cx="274320" cy="365760"/>
          </a:xfrm>
          <a:prstGeom prst="rect">
            <a:avLst/>
          </a:prstGeom>
          <a:noFill/>
        </p:spPr>
        <p:txBody>
          <a:bodyPr wrap="square" lIns="0" rIns="0" tIns="0" bIns="0" anchor="t">
            <a:spAutoFit/>
          </a:bodyPr>
          <a:lstStyle/>
          <a:p>
            <a:pPr algn="l"/>
            <a:r>
              <a:rPr sz="1400" b="1" i="0">
                <a:solidFill>
                  <a:srgbClr val="EF4444"/>
                </a:solidFill>
                <a:latin typeface="Calibri"/>
              </a:rPr>
              <a:t>✗</a:t>
            </a:r>
          </a:p>
        </p:txBody>
      </p:sp>
      <p:sp>
        <p:nvSpPr>
          <p:cNvPr id="35" name="TextBox 34"/>
          <p:cNvSpPr txBox="1"/>
          <p:nvPr/>
        </p:nvSpPr>
        <p:spPr>
          <a:xfrm>
            <a:off x="6675120" y="5120640"/>
            <a:ext cx="4846320" cy="365760"/>
          </a:xfrm>
          <a:prstGeom prst="rect">
            <a:avLst/>
          </a:prstGeom>
          <a:noFill/>
        </p:spPr>
        <p:txBody>
          <a:bodyPr wrap="square" lIns="0" rIns="0" tIns="0" bIns="0" anchor="t">
            <a:spAutoFit/>
          </a:bodyPr>
          <a:lstStyle/>
          <a:p>
            <a:pPr algn="l"/>
            <a:r>
              <a:rPr sz="1100" b="1" i="0">
                <a:solidFill>
                  <a:srgbClr val="F1F5F9"/>
                </a:solidFill>
                <a:latin typeface="Calibri"/>
              </a:rPr>
              <a:t>Cross-agent lateral movement</a:t>
            </a:r>
          </a:p>
          <a:p>
            <a:pPr algn="l"/>
            <a:r>
              <a:rPr sz="900" b="0" i="0">
                <a:solidFill>
                  <a:srgbClr val="94A3B8"/>
                </a:solidFill>
                <a:latin typeface="Calibri"/>
              </a:rPr>
              <a:t> — Multi-agent compromise invisible without correlation</a:t>
            </a:r>
          </a:p>
        </p:txBody>
      </p:sp>
      <p:sp>
        <p:nvSpPr>
          <p:cNvPr id="36" name="TextBox 35"/>
          <p:cNvSpPr txBox="1"/>
          <p:nvPr/>
        </p:nvSpPr>
        <p:spPr>
          <a:xfrm>
            <a:off x="6400800" y="5504688"/>
            <a:ext cx="274320" cy="365760"/>
          </a:xfrm>
          <a:prstGeom prst="rect">
            <a:avLst/>
          </a:prstGeom>
          <a:noFill/>
        </p:spPr>
        <p:txBody>
          <a:bodyPr wrap="square" lIns="0" rIns="0" tIns="0" bIns="0" anchor="t">
            <a:spAutoFit/>
          </a:bodyPr>
          <a:lstStyle/>
          <a:p>
            <a:pPr algn="l"/>
            <a:r>
              <a:rPr sz="1400" b="1" i="0">
                <a:solidFill>
                  <a:srgbClr val="EF4444"/>
                </a:solidFill>
                <a:latin typeface="Calibri"/>
              </a:rPr>
              <a:t>✗</a:t>
            </a:r>
          </a:p>
        </p:txBody>
      </p:sp>
      <p:sp>
        <p:nvSpPr>
          <p:cNvPr id="37" name="TextBox 36"/>
          <p:cNvSpPr txBox="1"/>
          <p:nvPr/>
        </p:nvSpPr>
        <p:spPr>
          <a:xfrm>
            <a:off x="6675120" y="5504688"/>
            <a:ext cx="4846320" cy="365760"/>
          </a:xfrm>
          <a:prstGeom prst="rect">
            <a:avLst/>
          </a:prstGeom>
          <a:noFill/>
        </p:spPr>
        <p:txBody>
          <a:bodyPr wrap="square" lIns="0" rIns="0" tIns="0" bIns="0" anchor="t">
            <a:spAutoFit/>
          </a:bodyPr>
          <a:lstStyle/>
          <a:p>
            <a:pPr algn="l"/>
            <a:r>
              <a:rPr sz="1100" b="1" i="0">
                <a:solidFill>
                  <a:srgbClr val="F1F5F9"/>
                </a:solidFill>
                <a:latin typeface="Calibri"/>
              </a:rPr>
              <a:t>Runaway cost loops</a:t>
            </a:r>
          </a:p>
          <a:p>
            <a:pPr algn="l"/>
            <a:r>
              <a:rPr sz="900" b="0" i="0">
                <a:solidFill>
                  <a:srgbClr val="94A3B8"/>
                </a:solidFill>
                <a:latin typeface="Calibri"/>
              </a:rPr>
              <a:t> — No automatic kill switch on token spend spikes</a:t>
            </a:r>
          </a:p>
        </p:txBody>
      </p:sp>
      <p:sp>
        <p:nvSpPr>
          <p:cNvPr id="38" name="TextBox 37"/>
          <p:cNvSpPr txBox="1"/>
          <p:nvPr/>
        </p:nvSpPr>
        <p:spPr>
          <a:xfrm>
            <a:off x="6400800" y="5888736"/>
            <a:ext cx="274320" cy="365760"/>
          </a:xfrm>
          <a:prstGeom prst="rect">
            <a:avLst/>
          </a:prstGeom>
          <a:noFill/>
        </p:spPr>
        <p:txBody>
          <a:bodyPr wrap="square" lIns="0" rIns="0" tIns="0" bIns="0" anchor="t">
            <a:spAutoFit/>
          </a:bodyPr>
          <a:lstStyle/>
          <a:p>
            <a:pPr algn="l"/>
            <a:r>
              <a:rPr sz="1400" b="1" i="0">
                <a:solidFill>
                  <a:srgbClr val="EF4444"/>
                </a:solidFill>
                <a:latin typeface="Calibri"/>
              </a:rPr>
              <a:t>✗</a:t>
            </a:r>
          </a:p>
        </p:txBody>
      </p:sp>
      <p:sp>
        <p:nvSpPr>
          <p:cNvPr id="39" name="TextBox 38"/>
          <p:cNvSpPr txBox="1"/>
          <p:nvPr/>
        </p:nvSpPr>
        <p:spPr>
          <a:xfrm>
            <a:off x="6675120" y="5888736"/>
            <a:ext cx="4846320" cy="365760"/>
          </a:xfrm>
          <a:prstGeom prst="rect">
            <a:avLst/>
          </a:prstGeom>
          <a:noFill/>
        </p:spPr>
        <p:txBody>
          <a:bodyPr wrap="square" lIns="0" rIns="0" tIns="0" bIns="0" anchor="t">
            <a:spAutoFit/>
          </a:bodyPr>
          <a:lstStyle/>
          <a:p>
            <a:pPr algn="l"/>
            <a:r>
              <a:rPr sz="1100" b="1" i="0">
                <a:solidFill>
                  <a:srgbClr val="F1F5F9"/>
                </a:solidFill>
                <a:latin typeface="Calibri"/>
              </a:rPr>
              <a:t>Decision path reconstruction</a:t>
            </a:r>
          </a:p>
          <a:p>
            <a:pPr algn="l"/>
            <a:r>
              <a:rPr sz="900" b="0" i="0">
                <a:solidFill>
                  <a:srgbClr val="94A3B8"/>
                </a:solidFill>
                <a:latin typeface="Calibri"/>
              </a:rPr>
              <a:t> — Cannot trace prompt → tool call → memory → action</a:t>
            </a:r>
          </a:p>
        </p:txBody>
      </p:sp>
      <p:sp>
        <p:nvSpPr>
          <p:cNvPr id="40" name="Rectangle 39"/>
          <p:cNvSpPr/>
          <p:nvPr/>
        </p:nvSpPr>
        <p:spPr>
          <a:xfrm>
            <a:off x="0" y="6492240"/>
            <a:ext cx="12191695" cy="36576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365760" y="6492240"/>
            <a:ext cx="3657600" cy="365760"/>
          </a:xfrm>
          <a:prstGeom prst="rect">
            <a:avLst/>
          </a:prstGeom>
          <a:noFill/>
        </p:spPr>
        <p:txBody>
          <a:bodyPr wrap="square" lIns="0" rIns="0" tIns="0" bIns="0" anchor="ctr">
            <a:spAutoFit/>
          </a:bodyPr>
          <a:lstStyle/>
          <a:p>
            <a:pPr algn="l"/>
            <a:r>
              <a:rPr sz="900" b="0" i="0">
                <a:solidFill>
                  <a:srgbClr val="94A3B8"/>
                </a:solidFill>
                <a:latin typeface="Calibri"/>
              </a:rPr>
              <a:t>Vertex Frontier  •  Agentic AI Security — Board Briefing</a:t>
            </a:r>
          </a:p>
        </p:txBody>
      </p:sp>
      <p:sp>
        <p:nvSpPr>
          <p:cNvPr id="42" name="TextBox 41"/>
          <p:cNvSpPr txBox="1"/>
          <p:nvPr/>
        </p:nvSpPr>
        <p:spPr>
          <a:xfrm>
            <a:off x="11094415" y="6492240"/>
            <a:ext cx="731520" cy="365760"/>
          </a:xfrm>
          <a:prstGeom prst="rect">
            <a:avLst/>
          </a:prstGeom>
          <a:noFill/>
        </p:spPr>
        <p:txBody>
          <a:bodyPr wrap="square" lIns="0" rIns="0" tIns="0" bIns="0" anchor="ctr">
            <a:spAutoFit/>
          </a:bodyPr>
          <a:lstStyle/>
          <a:p>
            <a:pPr algn="r"/>
            <a:r>
              <a:rPr sz="900" b="0" i="0">
                <a:solidFill>
                  <a:srgbClr val="94A3B8"/>
                </a:solidFill>
                <a:latin typeface="Calibri"/>
              </a:rPr>
              <a:t>9 / 12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pic>
        <p:nvPicPr>
          <p:cNvPr id="2" name="Picture 1" descr="vf_logo_256.png"/>
          <p:cNvPicPr>
            <a:picLocks noChangeAspect="1"/>
          </p:cNvPicPr>
          <p:nvPr/>
        </p:nvPicPr>
        <p:blipFill>
          <a:blip r:embed="rId2"/>
          <a:stretch>
            <a:fillRect/>
          </a:stretch>
        </p:blipFill>
        <p:spPr>
          <a:xfrm>
            <a:off x="11277295" y="274320"/>
            <a:ext cx="502920" cy="502920"/>
          </a:xfrm>
          <a:prstGeom prst="rect">
            <a:avLst/>
          </a:prstGeom>
        </p:spPr>
      </p:pic>
      <p:sp>
        <p:nvSpPr>
          <p:cNvPr id="3" name="TextBox 2"/>
          <p:cNvSpPr txBox="1"/>
          <p:nvPr/>
        </p:nvSpPr>
        <p:spPr>
          <a:xfrm>
            <a:off x="548640" y="457200"/>
            <a:ext cx="5486400" cy="365760"/>
          </a:xfrm>
          <a:prstGeom prst="rect">
            <a:avLst/>
          </a:prstGeom>
          <a:noFill/>
        </p:spPr>
        <p:txBody>
          <a:bodyPr wrap="square" lIns="0" rIns="0" tIns="0" bIns="0" anchor="t">
            <a:spAutoFit/>
          </a:bodyPr>
          <a:lstStyle/>
          <a:p>
            <a:pPr algn="l"/>
            <a:r>
              <a:rPr sz="1200" b="1" i="0">
                <a:solidFill>
                  <a:srgbClr val="0080E0"/>
                </a:solidFill>
                <a:latin typeface="Calibri"/>
              </a:rPr>
              <a:t>09  /  THE ASK</a:t>
            </a:r>
          </a:p>
        </p:txBody>
      </p:sp>
      <p:sp>
        <p:nvSpPr>
          <p:cNvPr id="4" name="TextBox 3"/>
          <p:cNvSpPr txBox="1"/>
          <p:nvPr/>
        </p:nvSpPr>
        <p:spPr>
          <a:xfrm>
            <a:off x="548640" y="914400"/>
            <a:ext cx="10972800" cy="731520"/>
          </a:xfrm>
          <a:prstGeom prst="rect">
            <a:avLst/>
          </a:prstGeom>
          <a:noFill/>
        </p:spPr>
        <p:txBody>
          <a:bodyPr wrap="square" lIns="0" rIns="0" tIns="0" bIns="0" anchor="t">
            <a:spAutoFit/>
          </a:bodyPr>
          <a:lstStyle/>
          <a:p>
            <a:pPr algn="l"/>
            <a:r>
              <a:rPr sz="3600" b="1" i="0">
                <a:solidFill>
                  <a:srgbClr val="F1F5F9"/>
                </a:solidFill>
                <a:latin typeface="Calibri"/>
              </a:rPr>
              <a:t>What We Need From the Board</a:t>
            </a:r>
          </a:p>
        </p:txBody>
      </p:sp>
      <p:sp>
        <p:nvSpPr>
          <p:cNvPr id="5" name="Rectangle 4"/>
          <p:cNvSpPr/>
          <p:nvPr/>
        </p:nvSpPr>
        <p:spPr>
          <a:xfrm>
            <a:off x="548640" y="1828800"/>
            <a:ext cx="11064240" cy="1188720"/>
          </a:xfrm>
          <a:prstGeom prst="rect">
            <a:avLst/>
          </a:prstGeom>
          <a:solidFill>
            <a:srgbClr val="008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60" y="1828800"/>
            <a:ext cx="10515600" cy="1188720"/>
          </a:xfrm>
          <a:prstGeom prst="rect">
            <a:avLst/>
          </a:prstGeom>
          <a:noFill/>
        </p:spPr>
        <p:txBody>
          <a:bodyPr wrap="square" lIns="0" rIns="0" tIns="0" bIns="0" anchor="ctr">
            <a:spAutoFit/>
          </a:bodyPr>
          <a:lstStyle/>
          <a:p>
            <a:pPr algn="l"/>
            <a:r>
              <a:rPr sz="1800" b="1" i="0">
                <a:solidFill>
                  <a:srgbClr val="FFFFFF"/>
                </a:solidFill>
                <a:latin typeface="Calibri"/>
              </a:rPr>
              <a:t>The Ask: Establish Machine Identity Governance as a funded, named program — not a side project.</a:t>
            </a:r>
          </a:p>
          <a:p>
            <a:pPr algn="l">
              <a:spcBef>
                <a:spcPts val="600"/>
              </a:spcBef>
            </a:pPr>
            <a:r>
              <a:rPr sz="1200" b="0" i="1">
                <a:solidFill>
                  <a:srgbClr val="FFFFFF"/>
                </a:solidFill>
                <a:latin typeface="Calibri"/>
              </a:rPr>
              <a:t>Treat non-human identities (API tokens, service accounts, autonomous agent credentials) with the same rigor, budget, and accountability as human identity governance.</a:t>
            </a:r>
          </a:p>
        </p:txBody>
      </p:sp>
      <p:sp>
        <p:nvSpPr>
          <p:cNvPr id="7" name="Rectangle 6"/>
          <p:cNvSpPr/>
          <p:nvPr/>
        </p:nvSpPr>
        <p:spPr>
          <a:xfrm>
            <a:off x="548640" y="3291840"/>
            <a:ext cx="2697480" cy="301752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3291840"/>
            <a:ext cx="2697480" cy="548640"/>
          </a:xfrm>
          <a:prstGeom prst="rect">
            <a:avLst/>
          </a:prstGeom>
          <a:solidFill>
            <a:srgbClr val="008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48640" y="3291840"/>
            <a:ext cx="2697480" cy="548640"/>
          </a:xfrm>
          <a:prstGeom prst="rect">
            <a:avLst/>
          </a:prstGeom>
          <a:noFill/>
        </p:spPr>
        <p:txBody>
          <a:bodyPr wrap="square" lIns="0" rIns="0" tIns="0" bIns="0" anchor="ctr">
            <a:spAutoFit/>
          </a:bodyPr>
          <a:lstStyle/>
          <a:p>
            <a:pPr algn="ctr"/>
            <a:r>
              <a:rPr sz="1400" b="1" i="0">
                <a:solidFill>
                  <a:srgbClr val="0A1628"/>
                </a:solidFill>
                <a:latin typeface="Calibri"/>
              </a:rPr>
              <a:t>PEOPLE</a:t>
            </a:r>
          </a:p>
        </p:txBody>
      </p:sp>
      <p:sp>
        <p:nvSpPr>
          <p:cNvPr id="10" name="TextBox 9"/>
          <p:cNvSpPr txBox="1"/>
          <p:nvPr/>
        </p:nvSpPr>
        <p:spPr>
          <a:xfrm>
            <a:off x="731520" y="4023360"/>
            <a:ext cx="2331720" cy="640080"/>
          </a:xfrm>
          <a:prstGeom prst="rect">
            <a:avLst/>
          </a:prstGeom>
          <a:noFill/>
        </p:spPr>
        <p:txBody>
          <a:bodyPr wrap="square" lIns="0" rIns="0" tIns="0" bIns="0" anchor="t">
            <a:spAutoFit/>
          </a:bodyPr>
          <a:lstStyle/>
          <a:p>
            <a:pPr algn="l"/>
            <a:r>
              <a:rPr sz="1200" b="1" i="0">
                <a:solidFill>
                  <a:srgbClr val="00C0E0"/>
                </a:solidFill>
                <a:latin typeface="Calibri"/>
              </a:rPr>
              <a:t>Named accountable owner for every active agent</a:t>
            </a:r>
          </a:p>
        </p:txBody>
      </p:sp>
      <p:sp>
        <p:nvSpPr>
          <p:cNvPr id="11" name="TextBox 10"/>
          <p:cNvSpPr txBox="1"/>
          <p:nvPr/>
        </p:nvSpPr>
        <p:spPr>
          <a:xfrm>
            <a:off x="731520" y="4754880"/>
            <a:ext cx="2331720" cy="1463040"/>
          </a:xfrm>
          <a:prstGeom prst="rect">
            <a:avLst/>
          </a:prstGeom>
          <a:noFill/>
        </p:spPr>
        <p:txBody>
          <a:bodyPr wrap="square" lIns="0" rIns="0" tIns="0" bIns="0" anchor="t">
            <a:spAutoFit/>
          </a:bodyPr>
          <a:lstStyle/>
          <a:p>
            <a:pPr algn="l"/>
            <a:r>
              <a:rPr sz="1000" b="0" i="0">
                <a:solidFill>
                  <a:srgbClr val="F1F5F9"/>
                </a:solidFill>
                <a:latin typeface="Calibri"/>
              </a:rPr>
              <a:t>Dedicated machine identity architect (1 FTE) — owns agent identity lifecycle, credential rotation, decommissioning workflow.</a:t>
            </a:r>
          </a:p>
        </p:txBody>
      </p:sp>
      <p:sp>
        <p:nvSpPr>
          <p:cNvPr id="12" name="Rectangle 11"/>
          <p:cNvSpPr/>
          <p:nvPr/>
        </p:nvSpPr>
        <p:spPr>
          <a:xfrm>
            <a:off x="3383280" y="3291840"/>
            <a:ext cx="2697480" cy="301752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383280" y="3291840"/>
            <a:ext cx="2697480" cy="548640"/>
          </a:xfrm>
          <a:prstGeom prst="rect">
            <a:avLst/>
          </a:prstGeom>
          <a:solidFill>
            <a:srgbClr val="00C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383280" y="3291840"/>
            <a:ext cx="2697480" cy="548640"/>
          </a:xfrm>
          <a:prstGeom prst="rect">
            <a:avLst/>
          </a:prstGeom>
          <a:noFill/>
        </p:spPr>
        <p:txBody>
          <a:bodyPr wrap="square" lIns="0" rIns="0" tIns="0" bIns="0" anchor="ctr">
            <a:spAutoFit/>
          </a:bodyPr>
          <a:lstStyle/>
          <a:p>
            <a:pPr algn="ctr"/>
            <a:r>
              <a:rPr sz="1400" b="1" i="0">
                <a:solidFill>
                  <a:srgbClr val="0A1628"/>
                </a:solidFill>
                <a:latin typeface="Calibri"/>
              </a:rPr>
              <a:t>PROCESS</a:t>
            </a:r>
          </a:p>
        </p:txBody>
      </p:sp>
      <p:sp>
        <p:nvSpPr>
          <p:cNvPr id="15" name="TextBox 14"/>
          <p:cNvSpPr txBox="1"/>
          <p:nvPr/>
        </p:nvSpPr>
        <p:spPr>
          <a:xfrm>
            <a:off x="3566160" y="4023360"/>
            <a:ext cx="2331720" cy="640080"/>
          </a:xfrm>
          <a:prstGeom prst="rect">
            <a:avLst/>
          </a:prstGeom>
          <a:noFill/>
        </p:spPr>
        <p:txBody>
          <a:bodyPr wrap="square" lIns="0" rIns="0" tIns="0" bIns="0" anchor="t">
            <a:spAutoFit/>
          </a:bodyPr>
          <a:lstStyle/>
          <a:p>
            <a:pPr algn="l"/>
            <a:r>
              <a:rPr sz="1200" b="1" i="0">
                <a:solidFill>
                  <a:srgbClr val="00C0E0"/>
                </a:solidFill>
                <a:latin typeface="Calibri"/>
              </a:rPr>
              <a:t>Pre-deployment governance gate</a:t>
            </a:r>
          </a:p>
        </p:txBody>
      </p:sp>
      <p:sp>
        <p:nvSpPr>
          <p:cNvPr id="16" name="TextBox 15"/>
          <p:cNvSpPr txBox="1"/>
          <p:nvPr/>
        </p:nvSpPr>
        <p:spPr>
          <a:xfrm>
            <a:off x="3566160" y="4754880"/>
            <a:ext cx="2331720" cy="1463040"/>
          </a:xfrm>
          <a:prstGeom prst="rect">
            <a:avLst/>
          </a:prstGeom>
          <a:noFill/>
        </p:spPr>
        <p:txBody>
          <a:bodyPr wrap="square" lIns="0" rIns="0" tIns="0" bIns="0" anchor="t">
            <a:spAutoFit/>
          </a:bodyPr>
          <a:lstStyle/>
          <a:p>
            <a:pPr algn="l"/>
            <a:r>
              <a:rPr sz="1000" b="0" i="0">
                <a:solidFill>
                  <a:srgbClr val="F1F5F9"/>
                </a:solidFill>
                <a:latin typeface="Calibri"/>
              </a:rPr>
              <a:t>OWASP Agentic Top 10 compliance check mandatory in CI/CD before any agent reaches production. Quarterly red-teaming cadence.</a:t>
            </a:r>
          </a:p>
        </p:txBody>
      </p:sp>
      <p:sp>
        <p:nvSpPr>
          <p:cNvPr id="17" name="Rectangle 16"/>
          <p:cNvSpPr/>
          <p:nvPr/>
        </p:nvSpPr>
        <p:spPr>
          <a:xfrm>
            <a:off x="6217920" y="3291840"/>
            <a:ext cx="2697480" cy="301752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6217920" y="3291840"/>
            <a:ext cx="2697480" cy="548640"/>
          </a:xfrm>
          <a:prstGeom prst="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217920" y="3291840"/>
            <a:ext cx="2697480" cy="548640"/>
          </a:xfrm>
          <a:prstGeom prst="rect">
            <a:avLst/>
          </a:prstGeom>
          <a:noFill/>
        </p:spPr>
        <p:txBody>
          <a:bodyPr wrap="square" lIns="0" rIns="0" tIns="0" bIns="0" anchor="ctr">
            <a:spAutoFit/>
          </a:bodyPr>
          <a:lstStyle/>
          <a:p>
            <a:pPr algn="ctr"/>
            <a:r>
              <a:rPr sz="1400" b="1" i="0">
                <a:solidFill>
                  <a:srgbClr val="0A1628"/>
                </a:solidFill>
                <a:latin typeface="Calibri"/>
              </a:rPr>
              <a:t>TECHNOLOGY</a:t>
            </a:r>
          </a:p>
        </p:txBody>
      </p:sp>
      <p:sp>
        <p:nvSpPr>
          <p:cNvPr id="20" name="TextBox 19"/>
          <p:cNvSpPr txBox="1"/>
          <p:nvPr/>
        </p:nvSpPr>
        <p:spPr>
          <a:xfrm>
            <a:off x="6400800" y="4023360"/>
            <a:ext cx="2331720" cy="640080"/>
          </a:xfrm>
          <a:prstGeom prst="rect">
            <a:avLst/>
          </a:prstGeom>
          <a:noFill/>
        </p:spPr>
        <p:txBody>
          <a:bodyPr wrap="square" lIns="0" rIns="0" tIns="0" bIns="0" anchor="t">
            <a:spAutoFit/>
          </a:bodyPr>
          <a:lstStyle/>
          <a:p>
            <a:pPr algn="l"/>
            <a:r>
              <a:rPr sz="1200" b="1" i="0">
                <a:solidFill>
                  <a:srgbClr val="00C0E0"/>
                </a:solidFill>
                <a:latin typeface="Calibri"/>
              </a:rPr>
              <a:t>Identity, observability, and sandboxing stack</a:t>
            </a:r>
          </a:p>
        </p:txBody>
      </p:sp>
      <p:sp>
        <p:nvSpPr>
          <p:cNvPr id="21" name="TextBox 20"/>
          <p:cNvSpPr txBox="1"/>
          <p:nvPr/>
        </p:nvSpPr>
        <p:spPr>
          <a:xfrm>
            <a:off x="6400800" y="4754880"/>
            <a:ext cx="2331720" cy="1463040"/>
          </a:xfrm>
          <a:prstGeom prst="rect">
            <a:avLst/>
          </a:prstGeom>
          <a:noFill/>
        </p:spPr>
        <p:txBody>
          <a:bodyPr wrap="square" lIns="0" rIns="0" tIns="0" bIns="0" anchor="t">
            <a:spAutoFit/>
          </a:bodyPr>
          <a:lstStyle/>
          <a:p>
            <a:pPr algn="l"/>
            <a:r>
              <a:rPr sz="1000" b="0" i="0">
                <a:solidFill>
                  <a:srgbClr val="F1F5F9"/>
                </a:solidFill>
                <a:latin typeface="Calibri"/>
              </a:rPr>
              <a:t>HashiCorp Vault / CyberArk Conjur for secrets, SPIFFE/SPIRE for workload identity, Langfuse for observability, gVisor/Firecracker for sandboxing.</a:t>
            </a:r>
          </a:p>
        </p:txBody>
      </p:sp>
      <p:sp>
        <p:nvSpPr>
          <p:cNvPr id="22" name="Rectangle 21"/>
          <p:cNvSpPr/>
          <p:nvPr/>
        </p:nvSpPr>
        <p:spPr>
          <a:xfrm>
            <a:off x="9052560" y="3291840"/>
            <a:ext cx="2697480" cy="301752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9052560" y="3291840"/>
            <a:ext cx="2697480" cy="548640"/>
          </a:xfrm>
          <a:prstGeom prst="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052560" y="3291840"/>
            <a:ext cx="2697480" cy="548640"/>
          </a:xfrm>
          <a:prstGeom prst="rect">
            <a:avLst/>
          </a:prstGeom>
          <a:noFill/>
        </p:spPr>
        <p:txBody>
          <a:bodyPr wrap="square" lIns="0" rIns="0" tIns="0" bIns="0" anchor="ctr">
            <a:spAutoFit/>
          </a:bodyPr>
          <a:lstStyle/>
          <a:p>
            <a:pPr algn="ctr"/>
            <a:r>
              <a:rPr sz="1400" b="1" i="0">
                <a:solidFill>
                  <a:srgbClr val="0A1628"/>
                </a:solidFill>
                <a:latin typeface="Calibri"/>
              </a:rPr>
              <a:t>TRAINING</a:t>
            </a:r>
          </a:p>
        </p:txBody>
      </p:sp>
      <p:sp>
        <p:nvSpPr>
          <p:cNvPr id="25" name="TextBox 24"/>
          <p:cNvSpPr txBox="1"/>
          <p:nvPr/>
        </p:nvSpPr>
        <p:spPr>
          <a:xfrm>
            <a:off x="9235440" y="4023360"/>
            <a:ext cx="2331720" cy="640080"/>
          </a:xfrm>
          <a:prstGeom prst="rect">
            <a:avLst/>
          </a:prstGeom>
          <a:noFill/>
        </p:spPr>
        <p:txBody>
          <a:bodyPr wrap="square" lIns="0" rIns="0" tIns="0" bIns="0" anchor="t">
            <a:spAutoFit/>
          </a:bodyPr>
          <a:lstStyle/>
          <a:p>
            <a:pPr algn="l"/>
            <a:r>
              <a:rPr sz="1200" b="1" i="0">
                <a:solidFill>
                  <a:srgbClr val="00C0E0"/>
                </a:solidFill>
                <a:latin typeface="Calibri"/>
              </a:rPr>
              <a:t>Security team and developer enablement</a:t>
            </a:r>
          </a:p>
        </p:txBody>
      </p:sp>
      <p:sp>
        <p:nvSpPr>
          <p:cNvPr id="26" name="TextBox 25"/>
          <p:cNvSpPr txBox="1"/>
          <p:nvPr/>
        </p:nvSpPr>
        <p:spPr>
          <a:xfrm>
            <a:off x="9235440" y="4754880"/>
            <a:ext cx="2331720" cy="1463040"/>
          </a:xfrm>
          <a:prstGeom prst="rect">
            <a:avLst/>
          </a:prstGeom>
          <a:noFill/>
        </p:spPr>
        <p:txBody>
          <a:bodyPr wrap="square" lIns="0" rIns="0" tIns="0" bIns="0" anchor="t">
            <a:spAutoFit/>
          </a:bodyPr>
          <a:lstStyle/>
          <a:p>
            <a:pPr algn="l"/>
            <a:r>
              <a:rPr sz="1000" b="0" i="0">
                <a:solidFill>
                  <a:srgbClr val="F1F5F9"/>
                </a:solidFill>
                <a:latin typeface="Calibri"/>
              </a:rPr>
              <a:t>Quarterly agentic AI security training for security team. Developer onboarding kit covering least-privilege, memory safety, and indirect injection defenses.</a:t>
            </a:r>
          </a:p>
        </p:txBody>
      </p:sp>
      <p:sp>
        <p:nvSpPr>
          <p:cNvPr id="27" name="TextBox 26"/>
          <p:cNvSpPr txBox="1"/>
          <p:nvPr/>
        </p:nvSpPr>
        <p:spPr>
          <a:xfrm>
            <a:off x="548640" y="6400800"/>
            <a:ext cx="11064240" cy="365760"/>
          </a:xfrm>
          <a:prstGeom prst="rect">
            <a:avLst/>
          </a:prstGeom>
          <a:noFill/>
        </p:spPr>
        <p:txBody>
          <a:bodyPr wrap="square" lIns="0" rIns="0" tIns="0" bIns="0" anchor="t">
            <a:spAutoFit/>
          </a:bodyPr>
          <a:lstStyle/>
          <a:p>
            <a:pPr algn="ctr"/>
            <a:r>
              <a:rPr sz="1100" b="0" i="1">
                <a:solidFill>
                  <a:srgbClr val="94A3B8"/>
                </a:solidFill>
                <a:latin typeface="Calibri"/>
              </a:rPr>
              <a:t>Investment now: low six figures. Cost of one PocketOS-scale incident: loss of customer trust, regulatory exposure, and 3+ months of recovery.</a:t>
            </a:r>
          </a:p>
        </p:txBody>
      </p:sp>
      <p:sp>
        <p:nvSpPr>
          <p:cNvPr id="28" name="Rectangle 27"/>
          <p:cNvSpPr/>
          <p:nvPr/>
        </p:nvSpPr>
        <p:spPr>
          <a:xfrm>
            <a:off x="0" y="6492240"/>
            <a:ext cx="12191695" cy="36576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365760" y="6492240"/>
            <a:ext cx="3657600" cy="365760"/>
          </a:xfrm>
          <a:prstGeom prst="rect">
            <a:avLst/>
          </a:prstGeom>
          <a:noFill/>
        </p:spPr>
        <p:txBody>
          <a:bodyPr wrap="square" lIns="0" rIns="0" tIns="0" bIns="0" anchor="ctr">
            <a:spAutoFit/>
          </a:bodyPr>
          <a:lstStyle/>
          <a:p>
            <a:pPr algn="l"/>
            <a:r>
              <a:rPr sz="900" b="0" i="0">
                <a:solidFill>
                  <a:srgbClr val="94A3B8"/>
                </a:solidFill>
                <a:latin typeface="Calibri"/>
              </a:rPr>
              <a:t>Vertex Frontier  •  Agentic AI Security — Board Briefing</a:t>
            </a:r>
          </a:p>
        </p:txBody>
      </p:sp>
      <p:sp>
        <p:nvSpPr>
          <p:cNvPr id="30" name="TextBox 29"/>
          <p:cNvSpPr txBox="1"/>
          <p:nvPr/>
        </p:nvSpPr>
        <p:spPr>
          <a:xfrm>
            <a:off x="11094415" y="6492240"/>
            <a:ext cx="731520" cy="365760"/>
          </a:xfrm>
          <a:prstGeom prst="rect">
            <a:avLst/>
          </a:prstGeom>
          <a:noFill/>
        </p:spPr>
        <p:txBody>
          <a:bodyPr wrap="square" lIns="0" rIns="0" tIns="0" bIns="0" anchor="ctr">
            <a:spAutoFit/>
          </a:bodyPr>
          <a:lstStyle/>
          <a:p>
            <a:pPr algn="r"/>
            <a:r>
              <a:rPr sz="900" b="0" i="0">
                <a:solidFill>
                  <a:srgbClr val="94A3B8"/>
                </a:solidFill>
                <a:latin typeface="Calibri"/>
              </a:rPr>
              <a:t>10 / 12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pic>
        <p:nvPicPr>
          <p:cNvPr id="2" name="Picture 1" descr="vf_logo_256.png"/>
          <p:cNvPicPr>
            <a:picLocks noChangeAspect="1"/>
          </p:cNvPicPr>
          <p:nvPr/>
        </p:nvPicPr>
        <p:blipFill>
          <a:blip r:embed="rId2"/>
          <a:stretch>
            <a:fillRect/>
          </a:stretch>
        </p:blipFill>
        <p:spPr>
          <a:xfrm>
            <a:off x="11277295" y="274320"/>
            <a:ext cx="502920" cy="502920"/>
          </a:xfrm>
          <a:prstGeom prst="rect">
            <a:avLst/>
          </a:prstGeom>
        </p:spPr>
      </p:pic>
      <p:sp>
        <p:nvSpPr>
          <p:cNvPr id="3" name="TextBox 2"/>
          <p:cNvSpPr txBox="1"/>
          <p:nvPr/>
        </p:nvSpPr>
        <p:spPr>
          <a:xfrm>
            <a:off x="548640" y="457200"/>
            <a:ext cx="5486400" cy="365760"/>
          </a:xfrm>
          <a:prstGeom prst="rect">
            <a:avLst/>
          </a:prstGeom>
          <a:noFill/>
        </p:spPr>
        <p:txBody>
          <a:bodyPr wrap="square" lIns="0" rIns="0" tIns="0" bIns="0" anchor="t">
            <a:spAutoFit/>
          </a:bodyPr>
          <a:lstStyle/>
          <a:p>
            <a:pPr algn="l"/>
            <a:r>
              <a:rPr sz="1200" b="1" i="0">
                <a:solidFill>
                  <a:srgbClr val="0080E0"/>
                </a:solidFill>
                <a:latin typeface="Calibri"/>
              </a:rPr>
              <a:t>10  /  ROADMAP</a:t>
            </a:r>
          </a:p>
        </p:txBody>
      </p:sp>
      <p:sp>
        <p:nvSpPr>
          <p:cNvPr id="4" name="TextBox 3"/>
          <p:cNvSpPr txBox="1"/>
          <p:nvPr/>
        </p:nvSpPr>
        <p:spPr>
          <a:xfrm>
            <a:off x="548640" y="914400"/>
            <a:ext cx="10972800" cy="731520"/>
          </a:xfrm>
          <a:prstGeom prst="rect">
            <a:avLst/>
          </a:prstGeom>
          <a:noFill/>
        </p:spPr>
        <p:txBody>
          <a:bodyPr wrap="square" lIns="0" rIns="0" tIns="0" bIns="0" anchor="t">
            <a:spAutoFit/>
          </a:bodyPr>
          <a:lstStyle/>
          <a:p>
            <a:pPr algn="l"/>
            <a:r>
              <a:rPr sz="3600" b="1" i="0">
                <a:solidFill>
                  <a:srgbClr val="F1F5F9"/>
                </a:solidFill>
                <a:latin typeface="Calibri"/>
              </a:rPr>
              <a:t>90-Day Action Plan</a:t>
            </a:r>
          </a:p>
        </p:txBody>
      </p:sp>
      <p:sp>
        <p:nvSpPr>
          <p:cNvPr id="5" name="TextBox 4"/>
          <p:cNvSpPr txBox="1"/>
          <p:nvPr/>
        </p:nvSpPr>
        <p:spPr>
          <a:xfrm>
            <a:off x="548640" y="1737360"/>
            <a:ext cx="10972800" cy="457200"/>
          </a:xfrm>
          <a:prstGeom prst="rect">
            <a:avLst/>
          </a:prstGeom>
          <a:noFill/>
        </p:spPr>
        <p:txBody>
          <a:bodyPr wrap="square" lIns="0" rIns="0" tIns="0" bIns="0" anchor="t">
            <a:spAutoFit/>
          </a:bodyPr>
          <a:lstStyle/>
          <a:p>
            <a:pPr algn="l"/>
            <a:r>
              <a:rPr sz="1300" b="0" i="1">
                <a:solidFill>
                  <a:srgbClr val="94A3B8"/>
                </a:solidFill>
                <a:latin typeface="Calibri"/>
              </a:rPr>
              <a:t>The window is narrow. Day-1 controls protect this quarter. Day-90 controls build the governance foundation for scale.</a:t>
            </a:r>
          </a:p>
        </p:txBody>
      </p:sp>
      <p:sp>
        <p:nvSpPr>
          <p:cNvPr id="6" name="Rectangle 5"/>
          <p:cNvSpPr/>
          <p:nvPr/>
        </p:nvSpPr>
        <p:spPr>
          <a:xfrm>
            <a:off x="548640" y="2377440"/>
            <a:ext cx="3657600" cy="822960"/>
          </a:xfrm>
          <a:prstGeom prst="rect">
            <a:avLst/>
          </a:prstGeom>
          <a:solidFill>
            <a:srgbClr val="EF44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2468880"/>
            <a:ext cx="3657600" cy="365760"/>
          </a:xfrm>
          <a:prstGeom prst="rect">
            <a:avLst/>
          </a:prstGeom>
          <a:noFill/>
        </p:spPr>
        <p:txBody>
          <a:bodyPr wrap="square" lIns="0" rIns="0" tIns="0" bIns="0" anchor="ctr">
            <a:spAutoFit/>
          </a:bodyPr>
          <a:lstStyle/>
          <a:p>
            <a:pPr algn="ctr"/>
            <a:r>
              <a:rPr sz="2000" b="1" i="0">
                <a:solidFill>
                  <a:srgbClr val="FFFFFF"/>
                </a:solidFill>
                <a:latin typeface="Calibri"/>
              </a:rPr>
              <a:t>DAY 1-30</a:t>
            </a:r>
          </a:p>
        </p:txBody>
      </p:sp>
      <p:sp>
        <p:nvSpPr>
          <p:cNvPr id="8" name="TextBox 7"/>
          <p:cNvSpPr txBox="1"/>
          <p:nvPr/>
        </p:nvSpPr>
        <p:spPr>
          <a:xfrm>
            <a:off x="548640" y="2834640"/>
            <a:ext cx="3657600" cy="365760"/>
          </a:xfrm>
          <a:prstGeom prst="rect">
            <a:avLst/>
          </a:prstGeom>
          <a:noFill/>
        </p:spPr>
        <p:txBody>
          <a:bodyPr wrap="square" lIns="0" rIns="0" tIns="0" bIns="0" anchor="ctr">
            <a:spAutoFit/>
          </a:bodyPr>
          <a:lstStyle/>
          <a:p>
            <a:pPr algn="ctr"/>
            <a:r>
              <a:rPr sz="1100" b="0" i="1">
                <a:solidFill>
                  <a:srgbClr val="FFFFFF"/>
                </a:solidFill>
                <a:latin typeface="Calibri"/>
              </a:rPr>
              <a:t>STOP THE BLEEDING</a:t>
            </a:r>
          </a:p>
        </p:txBody>
      </p:sp>
      <p:sp>
        <p:nvSpPr>
          <p:cNvPr id="9" name="Rectangle 8"/>
          <p:cNvSpPr/>
          <p:nvPr/>
        </p:nvSpPr>
        <p:spPr>
          <a:xfrm>
            <a:off x="548640" y="3200400"/>
            <a:ext cx="3657600" cy="320040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77240" y="3383280"/>
            <a:ext cx="274320" cy="365760"/>
          </a:xfrm>
          <a:prstGeom prst="rect">
            <a:avLst/>
          </a:prstGeom>
          <a:noFill/>
        </p:spPr>
        <p:txBody>
          <a:bodyPr wrap="square" lIns="0" rIns="0" tIns="0" bIns="0" anchor="t">
            <a:spAutoFit/>
          </a:bodyPr>
          <a:lstStyle/>
          <a:p>
            <a:pPr algn="l"/>
            <a:r>
              <a:rPr sz="1200" b="1" i="0">
                <a:solidFill>
                  <a:srgbClr val="EF4444"/>
                </a:solidFill>
                <a:latin typeface="Calibri"/>
              </a:rPr>
              <a:t>▸</a:t>
            </a:r>
          </a:p>
        </p:txBody>
      </p:sp>
      <p:sp>
        <p:nvSpPr>
          <p:cNvPr id="11" name="TextBox 10"/>
          <p:cNvSpPr txBox="1"/>
          <p:nvPr/>
        </p:nvSpPr>
        <p:spPr>
          <a:xfrm>
            <a:off x="1051560" y="3383280"/>
            <a:ext cx="2926080" cy="731520"/>
          </a:xfrm>
          <a:prstGeom prst="rect">
            <a:avLst/>
          </a:prstGeom>
          <a:noFill/>
        </p:spPr>
        <p:txBody>
          <a:bodyPr wrap="square" lIns="0" rIns="0" tIns="0" bIns="0" anchor="t">
            <a:spAutoFit/>
          </a:bodyPr>
          <a:lstStyle/>
          <a:p>
            <a:pPr algn="l"/>
            <a:r>
              <a:rPr sz="1000" b="0" i="0">
                <a:solidFill>
                  <a:srgbClr val="F1F5F9"/>
                </a:solidFill>
                <a:latin typeface="Calibri"/>
              </a:rPr>
              <a:t>Run agent discovery scan across all environments</a:t>
            </a:r>
          </a:p>
        </p:txBody>
      </p:sp>
      <p:sp>
        <p:nvSpPr>
          <p:cNvPr id="12" name="TextBox 11"/>
          <p:cNvSpPr txBox="1"/>
          <p:nvPr/>
        </p:nvSpPr>
        <p:spPr>
          <a:xfrm>
            <a:off x="777240" y="3886200"/>
            <a:ext cx="274320" cy="365760"/>
          </a:xfrm>
          <a:prstGeom prst="rect">
            <a:avLst/>
          </a:prstGeom>
          <a:noFill/>
        </p:spPr>
        <p:txBody>
          <a:bodyPr wrap="square" lIns="0" rIns="0" tIns="0" bIns="0" anchor="t">
            <a:spAutoFit/>
          </a:bodyPr>
          <a:lstStyle/>
          <a:p>
            <a:pPr algn="l"/>
            <a:r>
              <a:rPr sz="1200" b="1" i="0">
                <a:solidFill>
                  <a:srgbClr val="EF4444"/>
                </a:solidFill>
                <a:latin typeface="Calibri"/>
              </a:rPr>
              <a:t>▸</a:t>
            </a:r>
          </a:p>
        </p:txBody>
      </p:sp>
      <p:sp>
        <p:nvSpPr>
          <p:cNvPr id="13" name="TextBox 12"/>
          <p:cNvSpPr txBox="1"/>
          <p:nvPr/>
        </p:nvSpPr>
        <p:spPr>
          <a:xfrm>
            <a:off x="1051560" y="3886200"/>
            <a:ext cx="2926080" cy="731520"/>
          </a:xfrm>
          <a:prstGeom prst="rect">
            <a:avLst/>
          </a:prstGeom>
          <a:noFill/>
        </p:spPr>
        <p:txBody>
          <a:bodyPr wrap="square" lIns="0" rIns="0" tIns="0" bIns="0" anchor="t">
            <a:spAutoFit/>
          </a:bodyPr>
          <a:lstStyle/>
          <a:p>
            <a:pPr algn="l"/>
            <a:r>
              <a:rPr sz="1000" b="0" i="0">
                <a:solidFill>
                  <a:srgbClr val="F1F5F9"/>
                </a:solidFill>
                <a:latin typeface="Calibri"/>
              </a:rPr>
              <a:t>Build complete inventory of API tokens / service accounts used by agents</a:t>
            </a:r>
          </a:p>
        </p:txBody>
      </p:sp>
      <p:sp>
        <p:nvSpPr>
          <p:cNvPr id="14" name="TextBox 13"/>
          <p:cNvSpPr txBox="1"/>
          <p:nvPr/>
        </p:nvSpPr>
        <p:spPr>
          <a:xfrm>
            <a:off x="777240" y="4389120"/>
            <a:ext cx="274320" cy="365760"/>
          </a:xfrm>
          <a:prstGeom prst="rect">
            <a:avLst/>
          </a:prstGeom>
          <a:noFill/>
        </p:spPr>
        <p:txBody>
          <a:bodyPr wrap="square" lIns="0" rIns="0" tIns="0" bIns="0" anchor="t">
            <a:spAutoFit/>
          </a:bodyPr>
          <a:lstStyle/>
          <a:p>
            <a:pPr algn="l"/>
            <a:r>
              <a:rPr sz="1200" b="1" i="0">
                <a:solidFill>
                  <a:srgbClr val="EF4444"/>
                </a:solidFill>
                <a:latin typeface="Calibri"/>
              </a:rPr>
              <a:t>▸</a:t>
            </a:r>
          </a:p>
        </p:txBody>
      </p:sp>
      <p:sp>
        <p:nvSpPr>
          <p:cNvPr id="15" name="TextBox 14"/>
          <p:cNvSpPr txBox="1"/>
          <p:nvPr/>
        </p:nvSpPr>
        <p:spPr>
          <a:xfrm>
            <a:off x="1051560" y="4389120"/>
            <a:ext cx="2926080" cy="731520"/>
          </a:xfrm>
          <a:prstGeom prst="rect">
            <a:avLst/>
          </a:prstGeom>
          <a:noFill/>
        </p:spPr>
        <p:txBody>
          <a:bodyPr wrap="square" lIns="0" rIns="0" tIns="0" bIns="0" anchor="t">
            <a:spAutoFit/>
          </a:bodyPr>
          <a:lstStyle/>
          <a:p>
            <a:pPr algn="l"/>
            <a:r>
              <a:rPr sz="1000" b="0" i="0">
                <a:solidFill>
                  <a:srgbClr val="F1F5F9"/>
                </a:solidFill>
                <a:latin typeface="Calibri"/>
              </a:rPr>
              <a:t>Audit and disable unsanctioned local MCP servers</a:t>
            </a:r>
          </a:p>
        </p:txBody>
      </p:sp>
      <p:sp>
        <p:nvSpPr>
          <p:cNvPr id="16" name="TextBox 15"/>
          <p:cNvSpPr txBox="1"/>
          <p:nvPr/>
        </p:nvSpPr>
        <p:spPr>
          <a:xfrm>
            <a:off x="777240" y="4892040"/>
            <a:ext cx="274320" cy="365760"/>
          </a:xfrm>
          <a:prstGeom prst="rect">
            <a:avLst/>
          </a:prstGeom>
          <a:noFill/>
        </p:spPr>
        <p:txBody>
          <a:bodyPr wrap="square" lIns="0" rIns="0" tIns="0" bIns="0" anchor="t">
            <a:spAutoFit/>
          </a:bodyPr>
          <a:lstStyle/>
          <a:p>
            <a:pPr algn="l"/>
            <a:r>
              <a:rPr sz="1200" b="1" i="0">
                <a:solidFill>
                  <a:srgbClr val="EF4444"/>
                </a:solidFill>
                <a:latin typeface="Calibri"/>
              </a:rPr>
              <a:t>▸</a:t>
            </a:r>
          </a:p>
        </p:txBody>
      </p:sp>
      <p:sp>
        <p:nvSpPr>
          <p:cNvPr id="17" name="TextBox 16"/>
          <p:cNvSpPr txBox="1"/>
          <p:nvPr/>
        </p:nvSpPr>
        <p:spPr>
          <a:xfrm>
            <a:off x="1051560" y="4892040"/>
            <a:ext cx="2926080" cy="731520"/>
          </a:xfrm>
          <a:prstGeom prst="rect">
            <a:avLst/>
          </a:prstGeom>
          <a:noFill/>
        </p:spPr>
        <p:txBody>
          <a:bodyPr wrap="square" lIns="0" rIns="0" tIns="0" bIns="0" anchor="t">
            <a:spAutoFit/>
          </a:bodyPr>
          <a:lstStyle/>
          <a:p>
            <a:pPr algn="l"/>
            <a:r>
              <a:rPr sz="1000" b="0" i="0">
                <a:solidFill>
                  <a:srgbClr val="F1F5F9"/>
                </a:solidFill>
                <a:latin typeface="Calibri"/>
              </a:rPr>
              <a:t>Set per-agent daily cost ceilings on API gateway</a:t>
            </a:r>
          </a:p>
        </p:txBody>
      </p:sp>
      <p:sp>
        <p:nvSpPr>
          <p:cNvPr id="18" name="TextBox 17"/>
          <p:cNvSpPr txBox="1"/>
          <p:nvPr/>
        </p:nvSpPr>
        <p:spPr>
          <a:xfrm>
            <a:off x="777240" y="5394960"/>
            <a:ext cx="274320" cy="365760"/>
          </a:xfrm>
          <a:prstGeom prst="rect">
            <a:avLst/>
          </a:prstGeom>
          <a:noFill/>
        </p:spPr>
        <p:txBody>
          <a:bodyPr wrap="square" lIns="0" rIns="0" tIns="0" bIns="0" anchor="t">
            <a:spAutoFit/>
          </a:bodyPr>
          <a:lstStyle/>
          <a:p>
            <a:pPr algn="l"/>
            <a:r>
              <a:rPr sz="1200" b="1" i="0">
                <a:solidFill>
                  <a:srgbClr val="EF4444"/>
                </a:solidFill>
                <a:latin typeface="Calibri"/>
              </a:rPr>
              <a:t>▸</a:t>
            </a:r>
          </a:p>
        </p:txBody>
      </p:sp>
      <p:sp>
        <p:nvSpPr>
          <p:cNvPr id="19" name="TextBox 18"/>
          <p:cNvSpPr txBox="1"/>
          <p:nvPr/>
        </p:nvSpPr>
        <p:spPr>
          <a:xfrm>
            <a:off x="1051560" y="5394960"/>
            <a:ext cx="2926080" cy="731520"/>
          </a:xfrm>
          <a:prstGeom prst="rect">
            <a:avLst/>
          </a:prstGeom>
          <a:noFill/>
        </p:spPr>
        <p:txBody>
          <a:bodyPr wrap="square" lIns="0" rIns="0" tIns="0" bIns="0" anchor="t">
            <a:spAutoFit/>
          </a:bodyPr>
          <a:lstStyle/>
          <a:p>
            <a:pPr algn="l"/>
            <a:r>
              <a:rPr sz="1000" b="0" i="0">
                <a:solidFill>
                  <a:srgbClr val="F1F5F9"/>
                </a:solidFill>
                <a:latin typeface="Calibri"/>
              </a:rPr>
              <a:t>Assign named accountable owner to every active agent</a:t>
            </a:r>
          </a:p>
        </p:txBody>
      </p:sp>
      <p:sp>
        <p:nvSpPr>
          <p:cNvPr id="20" name="TextBox 19"/>
          <p:cNvSpPr txBox="1"/>
          <p:nvPr/>
        </p:nvSpPr>
        <p:spPr>
          <a:xfrm>
            <a:off x="777240" y="5897880"/>
            <a:ext cx="274320" cy="365760"/>
          </a:xfrm>
          <a:prstGeom prst="rect">
            <a:avLst/>
          </a:prstGeom>
          <a:noFill/>
        </p:spPr>
        <p:txBody>
          <a:bodyPr wrap="square" lIns="0" rIns="0" tIns="0" bIns="0" anchor="t">
            <a:spAutoFit/>
          </a:bodyPr>
          <a:lstStyle/>
          <a:p>
            <a:pPr algn="l"/>
            <a:r>
              <a:rPr sz="1200" b="1" i="0">
                <a:solidFill>
                  <a:srgbClr val="EF4444"/>
                </a:solidFill>
                <a:latin typeface="Calibri"/>
              </a:rPr>
              <a:t>▸</a:t>
            </a:r>
          </a:p>
        </p:txBody>
      </p:sp>
      <p:sp>
        <p:nvSpPr>
          <p:cNvPr id="21" name="TextBox 20"/>
          <p:cNvSpPr txBox="1"/>
          <p:nvPr/>
        </p:nvSpPr>
        <p:spPr>
          <a:xfrm>
            <a:off x="1051560" y="5897880"/>
            <a:ext cx="2926080" cy="731520"/>
          </a:xfrm>
          <a:prstGeom prst="rect">
            <a:avLst/>
          </a:prstGeom>
          <a:noFill/>
        </p:spPr>
        <p:txBody>
          <a:bodyPr wrap="square" lIns="0" rIns="0" tIns="0" bIns="0" anchor="t">
            <a:spAutoFit/>
          </a:bodyPr>
          <a:lstStyle/>
          <a:p>
            <a:pPr algn="l"/>
            <a:r>
              <a:rPr sz="1000" b="0" i="0">
                <a:solidFill>
                  <a:srgbClr val="F1F5F9"/>
                </a:solidFill>
                <a:latin typeface="Calibri"/>
              </a:rPr>
              <a:t>Document Lethal Trifecta status for every production agent</a:t>
            </a:r>
          </a:p>
        </p:txBody>
      </p:sp>
      <p:sp>
        <p:nvSpPr>
          <p:cNvPr id="22" name="Rectangle 21"/>
          <p:cNvSpPr/>
          <p:nvPr/>
        </p:nvSpPr>
        <p:spPr>
          <a:xfrm>
            <a:off x="4389120" y="2377440"/>
            <a:ext cx="3657600" cy="822960"/>
          </a:xfrm>
          <a:prstGeom prst="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389120" y="2468880"/>
            <a:ext cx="3657600" cy="365760"/>
          </a:xfrm>
          <a:prstGeom prst="rect">
            <a:avLst/>
          </a:prstGeom>
          <a:noFill/>
        </p:spPr>
        <p:txBody>
          <a:bodyPr wrap="square" lIns="0" rIns="0" tIns="0" bIns="0" anchor="ctr">
            <a:spAutoFit/>
          </a:bodyPr>
          <a:lstStyle/>
          <a:p>
            <a:pPr algn="ctr"/>
            <a:r>
              <a:rPr sz="2000" b="1" i="0">
                <a:solidFill>
                  <a:srgbClr val="FFFFFF"/>
                </a:solidFill>
                <a:latin typeface="Calibri"/>
              </a:rPr>
              <a:t>DAY 31-60</a:t>
            </a:r>
          </a:p>
        </p:txBody>
      </p:sp>
      <p:sp>
        <p:nvSpPr>
          <p:cNvPr id="24" name="TextBox 23"/>
          <p:cNvSpPr txBox="1"/>
          <p:nvPr/>
        </p:nvSpPr>
        <p:spPr>
          <a:xfrm>
            <a:off x="4389120" y="2834640"/>
            <a:ext cx="3657600" cy="365760"/>
          </a:xfrm>
          <a:prstGeom prst="rect">
            <a:avLst/>
          </a:prstGeom>
          <a:noFill/>
        </p:spPr>
        <p:txBody>
          <a:bodyPr wrap="square" lIns="0" rIns="0" tIns="0" bIns="0" anchor="ctr">
            <a:spAutoFit/>
          </a:bodyPr>
          <a:lstStyle/>
          <a:p>
            <a:pPr algn="ctr"/>
            <a:r>
              <a:rPr sz="1100" b="0" i="1">
                <a:solidFill>
                  <a:srgbClr val="FFFFFF"/>
                </a:solidFill>
                <a:latin typeface="Calibri"/>
              </a:rPr>
              <a:t>BUILD THE FOUNDATION</a:t>
            </a:r>
          </a:p>
        </p:txBody>
      </p:sp>
      <p:sp>
        <p:nvSpPr>
          <p:cNvPr id="25" name="Rectangle 24"/>
          <p:cNvSpPr/>
          <p:nvPr/>
        </p:nvSpPr>
        <p:spPr>
          <a:xfrm>
            <a:off x="4389120" y="3200400"/>
            <a:ext cx="3657600" cy="320040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4617720" y="3383280"/>
            <a:ext cx="274320" cy="365760"/>
          </a:xfrm>
          <a:prstGeom prst="rect">
            <a:avLst/>
          </a:prstGeom>
          <a:noFill/>
        </p:spPr>
        <p:txBody>
          <a:bodyPr wrap="square" lIns="0" rIns="0" tIns="0" bIns="0" anchor="t">
            <a:spAutoFit/>
          </a:bodyPr>
          <a:lstStyle/>
          <a:p>
            <a:pPr algn="l"/>
            <a:r>
              <a:rPr sz="1200" b="1" i="0">
                <a:solidFill>
                  <a:srgbClr val="F59E0B"/>
                </a:solidFill>
                <a:latin typeface="Calibri"/>
              </a:rPr>
              <a:t>▸</a:t>
            </a:r>
          </a:p>
        </p:txBody>
      </p:sp>
      <p:sp>
        <p:nvSpPr>
          <p:cNvPr id="27" name="TextBox 26"/>
          <p:cNvSpPr txBox="1"/>
          <p:nvPr/>
        </p:nvSpPr>
        <p:spPr>
          <a:xfrm>
            <a:off x="4892040" y="3383280"/>
            <a:ext cx="2926080" cy="731520"/>
          </a:xfrm>
          <a:prstGeom prst="rect">
            <a:avLst/>
          </a:prstGeom>
          <a:noFill/>
        </p:spPr>
        <p:txBody>
          <a:bodyPr wrap="square" lIns="0" rIns="0" tIns="0" bIns="0" anchor="t">
            <a:spAutoFit/>
          </a:bodyPr>
          <a:lstStyle/>
          <a:p>
            <a:pPr algn="l"/>
            <a:r>
              <a:rPr sz="1000" b="0" i="0">
                <a:solidFill>
                  <a:srgbClr val="F1F5F9"/>
                </a:solidFill>
                <a:latin typeface="Calibri"/>
              </a:rPr>
              <a:t>Move all new agents into sandboxed execution (gVisor/Firecracker)</a:t>
            </a:r>
          </a:p>
        </p:txBody>
      </p:sp>
      <p:sp>
        <p:nvSpPr>
          <p:cNvPr id="28" name="TextBox 27"/>
          <p:cNvSpPr txBox="1"/>
          <p:nvPr/>
        </p:nvSpPr>
        <p:spPr>
          <a:xfrm>
            <a:off x="4617720" y="3886200"/>
            <a:ext cx="274320" cy="365760"/>
          </a:xfrm>
          <a:prstGeom prst="rect">
            <a:avLst/>
          </a:prstGeom>
          <a:noFill/>
        </p:spPr>
        <p:txBody>
          <a:bodyPr wrap="square" lIns="0" rIns="0" tIns="0" bIns="0" anchor="t">
            <a:spAutoFit/>
          </a:bodyPr>
          <a:lstStyle/>
          <a:p>
            <a:pPr algn="l"/>
            <a:r>
              <a:rPr sz="1200" b="1" i="0">
                <a:solidFill>
                  <a:srgbClr val="F59E0B"/>
                </a:solidFill>
                <a:latin typeface="Calibri"/>
              </a:rPr>
              <a:t>▸</a:t>
            </a:r>
          </a:p>
        </p:txBody>
      </p:sp>
      <p:sp>
        <p:nvSpPr>
          <p:cNvPr id="29" name="TextBox 28"/>
          <p:cNvSpPr txBox="1"/>
          <p:nvPr/>
        </p:nvSpPr>
        <p:spPr>
          <a:xfrm>
            <a:off x="4892040" y="3886200"/>
            <a:ext cx="2926080" cy="731520"/>
          </a:xfrm>
          <a:prstGeom prst="rect">
            <a:avLst/>
          </a:prstGeom>
          <a:noFill/>
        </p:spPr>
        <p:txBody>
          <a:bodyPr wrap="square" lIns="0" rIns="0" tIns="0" bIns="0" anchor="t">
            <a:spAutoFit/>
          </a:bodyPr>
          <a:lstStyle/>
          <a:p>
            <a:pPr algn="l"/>
            <a:r>
              <a:rPr sz="1000" b="0" i="0">
                <a:solidFill>
                  <a:srgbClr val="F1F5F9"/>
                </a:solidFill>
                <a:latin typeface="Calibri"/>
              </a:rPr>
              <a:t>Implement signed context packages between orchestrator and sub-agents</a:t>
            </a:r>
          </a:p>
        </p:txBody>
      </p:sp>
      <p:sp>
        <p:nvSpPr>
          <p:cNvPr id="30" name="TextBox 29"/>
          <p:cNvSpPr txBox="1"/>
          <p:nvPr/>
        </p:nvSpPr>
        <p:spPr>
          <a:xfrm>
            <a:off x="4617720" y="4389120"/>
            <a:ext cx="274320" cy="365760"/>
          </a:xfrm>
          <a:prstGeom prst="rect">
            <a:avLst/>
          </a:prstGeom>
          <a:noFill/>
        </p:spPr>
        <p:txBody>
          <a:bodyPr wrap="square" lIns="0" rIns="0" tIns="0" bIns="0" anchor="t">
            <a:spAutoFit/>
          </a:bodyPr>
          <a:lstStyle/>
          <a:p>
            <a:pPr algn="l"/>
            <a:r>
              <a:rPr sz="1200" b="1" i="0">
                <a:solidFill>
                  <a:srgbClr val="F59E0B"/>
                </a:solidFill>
                <a:latin typeface="Calibri"/>
              </a:rPr>
              <a:t>▸</a:t>
            </a:r>
          </a:p>
        </p:txBody>
      </p:sp>
      <p:sp>
        <p:nvSpPr>
          <p:cNvPr id="31" name="TextBox 30"/>
          <p:cNvSpPr txBox="1"/>
          <p:nvPr/>
        </p:nvSpPr>
        <p:spPr>
          <a:xfrm>
            <a:off x="4892040" y="4389120"/>
            <a:ext cx="2926080" cy="731520"/>
          </a:xfrm>
          <a:prstGeom prst="rect">
            <a:avLst/>
          </a:prstGeom>
          <a:noFill/>
        </p:spPr>
        <p:txBody>
          <a:bodyPr wrap="square" lIns="0" rIns="0" tIns="0" bIns="0" anchor="t">
            <a:spAutoFit/>
          </a:bodyPr>
          <a:lstStyle/>
          <a:p>
            <a:pPr algn="l"/>
            <a:r>
              <a:rPr sz="1000" b="0" i="0">
                <a:solidFill>
                  <a:srgbClr val="F1F5F9"/>
                </a:solidFill>
                <a:latin typeface="Calibri"/>
              </a:rPr>
              <a:t>Deploy memory write audit logging via OpenTelemetry</a:t>
            </a:r>
          </a:p>
        </p:txBody>
      </p:sp>
      <p:sp>
        <p:nvSpPr>
          <p:cNvPr id="32" name="TextBox 31"/>
          <p:cNvSpPr txBox="1"/>
          <p:nvPr/>
        </p:nvSpPr>
        <p:spPr>
          <a:xfrm>
            <a:off x="4617720" y="4892040"/>
            <a:ext cx="274320" cy="365760"/>
          </a:xfrm>
          <a:prstGeom prst="rect">
            <a:avLst/>
          </a:prstGeom>
          <a:noFill/>
        </p:spPr>
        <p:txBody>
          <a:bodyPr wrap="square" lIns="0" rIns="0" tIns="0" bIns="0" anchor="t">
            <a:spAutoFit/>
          </a:bodyPr>
          <a:lstStyle/>
          <a:p>
            <a:pPr algn="l"/>
            <a:r>
              <a:rPr sz="1200" b="1" i="0">
                <a:solidFill>
                  <a:srgbClr val="F59E0B"/>
                </a:solidFill>
                <a:latin typeface="Calibri"/>
              </a:rPr>
              <a:t>▸</a:t>
            </a:r>
          </a:p>
        </p:txBody>
      </p:sp>
      <p:sp>
        <p:nvSpPr>
          <p:cNvPr id="33" name="TextBox 32"/>
          <p:cNvSpPr txBox="1"/>
          <p:nvPr/>
        </p:nvSpPr>
        <p:spPr>
          <a:xfrm>
            <a:off x="4892040" y="4892040"/>
            <a:ext cx="2926080" cy="731520"/>
          </a:xfrm>
          <a:prstGeom prst="rect">
            <a:avLst/>
          </a:prstGeom>
          <a:noFill/>
        </p:spPr>
        <p:txBody>
          <a:bodyPr wrap="square" lIns="0" rIns="0" tIns="0" bIns="0" anchor="t">
            <a:spAutoFit/>
          </a:bodyPr>
          <a:lstStyle/>
          <a:p>
            <a:pPr algn="l"/>
            <a:r>
              <a:rPr sz="1000" b="0" i="0">
                <a:solidFill>
                  <a:srgbClr val="F1F5F9"/>
                </a:solidFill>
                <a:latin typeface="Calibri"/>
              </a:rPr>
              <a:t>Rotate all standing agent credentials; switch to JIT access</a:t>
            </a:r>
          </a:p>
        </p:txBody>
      </p:sp>
      <p:sp>
        <p:nvSpPr>
          <p:cNvPr id="34" name="TextBox 33"/>
          <p:cNvSpPr txBox="1"/>
          <p:nvPr/>
        </p:nvSpPr>
        <p:spPr>
          <a:xfrm>
            <a:off x="4617720" y="5394960"/>
            <a:ext cx="274320" cy="365760"/>
          </a:xfrm>
          <a:prstGeom prst="rect">
            <a:avLst/>
          </a:prstGeom>
          <a:noFill/>
        </p:spPr>
        <p:txBody>
          <a:bodyPr wrap="square" lIns="0" rIns="0" tIns="0" bIns="0" anchor="t">
            <a:spAutoFit/>
          </a:bodyPr>
          <a:lstStyle/>
          <a:p>
            <a:pPr algn="l"/>
            <a:r>
              <a:rPr sz="1200" b="1" i="0">
                <a:solidFill>
                  <a:srgbClr val="F59E0B"/>
                </a:solidFill>
                <a:latin typeface="Calibri"/>
              </a:rPr>
              <a:t>▸</a:t>
            </a:r>
          </a:p>
        </p:txBody>
      </p:sp>
      <p:sp>
        <p:nvSpPr>
          <p:cNvPr id="35" name="TextBox 34"/>
          <p:cNvSpPr txBox="1"/>
          <p:nvPr/>
        </p:nvSpPr>
        <p:spPr>
          <a:xfrm>
            <a:off x="4892040" y="5394960"/>
            <a:ext cx="2926080" cy="731520"/>
          </a:xfrm>
          <a:prstGeom prst="rect">
            <a:avLst/>
          </a:prstGeom>
          <a:noFill/>
        </p:spPr>
        <p:txBody>
          <a:bodyPr wrap="square" lIns="0" rIns="0" tIns="0" bIns="0" anchor="t">
            <a:spAutoFit/>
          </a:bodyPr>
          <a:lstStyle/>
          <a:p>
            <a:pPr algn="l"/>
            <a:r>
              <a:rPr sz="1000" b="0" i="0">
                <a:solidFill>
                  <a:srgbClr val="F1F5F9"/>
                </a:solidFill>
                <a:latin typeface="Calibri"/>
              </a:rPr>
              <a:t>Implement human-in-the-loop gates for write/financial/PII actions</a:t>
            </a:r>
          </a:p>
        </p:txBody>
      </p:sp>
      <p:sp>
        <p:nvSpPr>
          <p:cNvPr id="36" name="TextBox 35"/>
          <p:cNvSpPr txBox="1"/>
          <p:nvPr/>
        </p:nvSpPr>
        <p:spPr>
          <a:xfrm>
            <a:off x="4617720" y="5897880"/>
            <a:ext cx="274320" cy="365760"/>
          </a:xfrm>
          <a:prstGeom prst="rect">
            <a:avLst/>
          </a:prstGeom>
          <a:noFill/>
        </p:spPr>
        <p:txBody>
          <a:bodyPr wrap="square" lIns="0" rIns="0" tIns="0" bIns="0" anchor="t">
            <a:spAutoFit/>
          </a:bodyPr>
          <a:lstStyle/>
          <a:p>
            <a:pPr algn="l"/>
            <a:r>
              <a:rPr sz="1200" b="1" i="0">
                <a:solidFill>
                  <a:srgbClr val="F59E0B"/>
                </a:solidFill>
                <a:latin typeface="Calibri"/>
              </a:rPr>
              <a:t>▸</a:t>
            </a:r>
          </a:p>
        </p:txBody>
      </p:sp>
      <p:sp>
        <p:nvSpPr>
          <p:cNvPr id="37" name="TextBox 36"/>
          <p:cNvSpPr txBox="1"/>
          <p:nvPr/>
        </p:nvSpPr>
        <p:spPr>
          <a:xfrm>
            <a:off x="4892040" y="5897880"/>
            <a:ext cx="2926080" cy="731520"/>
          </a:xfrm>
          <a:prstGeom prst="rect">
            <a:avLst/>
          </a:prstGeom>
          <a:noFill/>
        </p:spPr>
        <p:txBody>
          <a:bodyPr wrap="square" lIns="0" rIns="0" tIns="0" bIns="0" anchor="t">
            <a:spAutoFit/>
          </a:bodyPr>
          <a:lstStyle/>
          <a:p>
            <a:pPr algn="l"/>
            <a:r>
              <a:rPr sz="1000" b="0" i="0">
                <a:solidFill>
                  <a:srgbClr val="F1F5F9"/>
                </a:solidFill>
                <a:latin typeface="Calibri"/>
              </a:rPr>
              <a:t>Run first red-team drill (Garak + Promptfoo) on top 5 agents</a:t>
            </a:r>
          </a:p>
        </p:txBody>
      </p:sp>
      <p:sp>
        <p:nvSpPr>
          <p:cNvPr id="38" name="Rectangle 37"/>
          <p:cNvSpPr/>
          <p:nvPr/>
        </p:nvSpPr>
        <p:spPr>
          <a:xfrm>
            <a:off x="8229600" y="2377440"/>
            <a:ext cx="3657600" cy="822960"/>
          </a:xfrm>
          <a:prstGeom prst="rect">
            <a:avLst/>
          </a:prstGeom>
          <a:solidFill>
            <a:srgbClr val="008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8229600" y="2468880"/>
            <a:ext cx="3657600" cy="365760"/>
          </a:xfrm>
          <a:prstGeom prst="rect">
            <a:avLst/>
          </a:prstGeom>
          <a:noFill/>
        </p:spPr>
        <p:txBody>
          <a:bodyPr wrap="square" lIns="0" rIns="0" tIns="0" bIns="0" anchor="ctr">
            <a:spAutoFit/>
          </a:bodyPr>
          <a:lstStyle/>
          <a:p>
            <a:pPr algn="ctr"/>
            <a:r>
              <a:rPr sz="2000" b="1" i="0">
                <a:solidFill>
                  <a:srgbClr val="FFFFFF"/>
                </a:solidFill>
                <a:latin typeface="Calibri"/>
              </a:rPr>
              <a:t>DAY 61-90</a:t>
            </a:r>
          </a:p>
        </p:txBody>
      </p:sp>
      <p:sp>
        <p:nvSpPr>
          <p:cNvPr id="40" name="TextBox 39"/>
          <p:cNvSpPr txBox="1"/>
          <p:nvPr/>
        </p:nvSpPr>
        <p:spPr>
          <a:xfrm>
            <a:off x="8229600" y="2834640"/>
            <a:ext cx="3657600" cy="365760"/>
          </a:xfrm>
          <a:prstGeom prst="rect">
            <a:avLst/>
          </a:prstGeom>
          <a:noFill/>
        </p:spPr>
        <p:txBody>
          <a:bodyPr wrap="square" lIns="0" rIns="0" tIns="0" bIns="0" anchor="ctr">
            <a:spAutoFit/>
          </a:bodyPr>
          <a:lstStyle/>
          <a:p>
            <a:pPr algn="ctr"/>
            <a:r>
              <a:rPr sz="1100" b="0" i="1">
                <a:solidFill>
                  <a:srgbClr val="FFFFFF"/>
                </a:solidFill>
                <a:latin typeface="Calibri"/>
              </a:rPr>
              <a:t>OPERATIONALIZE</a:t>
            </a:r>
          </a:p>
        </p:txBody>
      </p:sp>
      <p:sp>
        <p:nvSpPr>
          <p:cNvPr id="41" name="Rectangle 40"/>
          <p:cNvSpPr/>
          <p:nvPr/>
        </p:nvSpPr>
        <p:spPr>
          <a:xfrm>
            <a:off x="8229600" y="3200400"/>
            <a:ext cx="3657600" cy="320040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8458200" y="3383280"/>
            <a:ext cx="274320" cy="365760"/>
          </a:xfrm>
          <a:prstGeom prst="rect">
            <a:avLst/>
          </a:prstGeom>
          <a:noFill/>
        </p:spPr>
        <p:txBody>
          <a:bodyPr wrap="square" lIns="0" rIns="0" tIns="0" bIns="0" anchor="t">
            <a:spAutoFit/>
          </a:bodyPr>
          <a:lstStyle/>
          <a:p>
            <a:pPr algn="l"/>
            <a:r>
              <a:rPr sz="1200" b="1" i="0">
                <a:solidFill>
                  <a:srgbClr val="0080E0"/>
                </a:solidFill>
                <a:latin typeface="Calibri"/>
              </a:rPr>
              <a:t>▸</a:t>
            </a:r>
          </a:p>
        </p:txBody>
      </p:sp>
      <p:sp>
        <p:nvSpPr>
          <p:cNvPr id="43" name="TextBox 42"/>
          <p:cNvSpPr txBox="1"/>
          <p:nvPr/>
        </p:nvSpPr>
        <p:spPr>
          <a:xfrm>
            <a:off x="8732520" y="3383280"/>
            <a:ext cx="2926080" cy="731520"/>
          </a:xfrm>
          <a:prstGeom prst="rect">
            <a:avLst/>
          </a:prstGeom>
          <a:noFill/>
        </p:spPr>
        <p:txBody>
          <a:bodyPr wrap="square" lIns="0" rIns="0" tIns="0" bIns="0" anchor="t">
            <a:spAutoFit/>
          </a:bodyPr>
          <a:lstStyle/>
          <a:p>
            <a:pPr algn="l"/>
            <a:r>
              <a:rPr sz="1000" b="0" i="0">
                <a:solidFill>
                  <a:srgbClr val="F1F5F9"/>
                </a:solidFill>
                <a:latin typeface="Calibri"/>
              </a:rPr>
              <a:t>Adopt OWASP Agentic Top 10 as mandatory pre-production gate</a:t>
            </a:r>
          </a:p>
        </p:txBody>
      </p:sp>
      <p:sp>
        <p:nvSpPr>
          <p:cNvPr id="44" name="TextBox 43"/>
          <p:cNvSpPr txBox="1"/>
          <p:nvPr/>
        </p:nvSpPr>
        <p:spPr>
          <a:xfrm>
            <a:off x="8458200" y="3886200"/>
            <a:ext cx="274320" cy="365760"/>
          </a:xfrm>
          <a:prstGeom prst="rect">
            <a:avLst/>
          </a:prstGeom>
          <a:noFill/>
        </p:spPr>
        <p:txBody>
          <a:bodyPr wrap="square" lIns="0" rIns="0" tIns="0" bIns="0" anchor="t">
            <a:spAutoFit/>
          </a:bodyPr>
          <a:lstStyle/>
          <a:p>
            <a:pPr algn="l"/>
            <a:r>
              <a:rPr sz="1200" b="1" i="0">
                <a:solidFill>
                  <a:srgbClr val="0080E0"/>
                </a:solidFill>
                <a:latin typeface="Calibri"/>
              </a:rPr>
              <a:t>▸</a:t>
            </a:r>
          </a:p>
        </p:txBody>
      </p:sp>
      <p:sp>
        <p:nvSpPr>
          <p:cNvPr id="45" name="TextBox 44"/>
          <p:cNvSpPr txBox="1"/>
          <p:nvPr/>
        </p:nvSpPr>
        <p:spPr>
          <a:xfrm>
            <a:off x="8732520" y="3886200"/>
            <a:ext cx="2926080" cy="731520"/>
          </a:xfrm>
          <a:prstGeom prst="rect">
            <a:avLst/>
          </a:prstGeom>
          <a:noFill/>
        </p:spPr>
        <p:txBody>
          <a:bodyPr wrap="square" lIns="0" rIns="0" tIns="0" bIns="0" anchor="t">
            <a:spAutoFit/>
          </a:bodyPr>
          <a:lstStyle/>
          <a:p>
            <a:pPr algn="l"/>
            <a:r>
              <a:rPr sz="1000" b="0" i="0">
                <a:solidFill>
                  <a:srgbClr val="F1F5F9"/>
                </a:solidFill>
                <a:latin typeface="Calibri"/>
              </a:rPr>
              <a:t>Integrate Vault / CyberArk Conjur with orchestration layer</a:t>
            </a:r>
          </a:p>
        </p:txBody>
      </p:sp>
      <p:sp>
        <p:nvSpPr>
          <p:cNvPr id="46" name="TextBox 45"/>
          <p:cNvSpPr txBox="1"/>
          <p:nvPr/>
        </p:nvSpPr>
        <p:spPr>
          <a:xfrm>
            <a:off x="8458200" y="4389120"/>
            <a:ext cx="274320" cy="365760"/>
          </a:xfrm>
          <a:prstGeom prst="rect">
            <a:avLst/>
          </a:prstGeom>
          <a:noFill/>
        </p:spPr>
        <p:txBody>
          <a:bodyPr wrap="square" lIns="0" rIns="0" tIns="0" bIns="0" anchor="t">
            <a:spAutoFit/>
          </a:bodyPr>
          <a:lstStyle/>
          <a:p>
            <a:pPr algn="l"/>
            <a:r>
              <a:rPr sz="1200" b="1" i="0">
                <a:solidFill>
                  <a:srgbClr val="0080E0"/>
                </a:solidFill>
                <a:latin typeface="Calibri"/>
              </a:rPr>
              <a:t>▸</a:t>
            </a:r>
          </a:p>
        </p:txBody>
      </p:sp>
      <p:sp>
        <p:nvSpPr>
          <p:cNvPr id="47" name="TextBox 46"/>
          <p:cNvSpPr txBox="1"/>
          <p:nvPr/>
        </p:nvSpPr>
        <p:spPr>
          <a:xfrm>
            <a:off x="8732520" y="4389120"/>
            <a:ext cx="2926080" cy="731520"/>
          </a:xfrm>
          <a:prstGeom prst="rect">
            <a:avLst/>
          </a:prstGeom>
          <a:noFill/>
        </p:spPr>
        <p:txBody>
          <a:bodyPr wrap="square" lIns="0" rIns="0" tIns="0" bIns="0" anchor="t">
            <a:spAutoFit/>
          </a:bodyPr>
          <a:lstStyle/>
          <a:p>
            <a:pPr algn="l"/>
            <a:r>
              <a:rPr sz="1000" b="0" i="0">
                <a:solidFill>
                  <a:srgbClr val="F1F5F9"/>
                </a:solidFill>
                <a:latin typeface="Calibri"/>
              </a:rPr>
              <a:t>Roll out SPIFFE/SPIRE for workload identity in Kubernetes</a:t>
            </a:r>
          </a:p>
        </p:txBody>
      </p:sp>
      <p:sp>
        <p:nvSpPr>
          <p:cNvPr id="48" name="TextBox 47"/>
          <p:cNvSpPr txBox="1"/>
          <p:nvPr/>
        </p:nvSpPr>
        <p:spPr>
          <a:xfrm>
            <a:off x="8458200" y="4892040"/>
            <a:ext cx="274320" cy="365760"/>
          </a:xfrm>
          <a:prstGeom prst="rect">
            <a:avLst/>
          </a:prstGeom>
          <a:noFill/>
        </p:spPr>
        <p:txBody>
          <a:bodyPr wrap="square" lIns="0" rIns="0" tIns="0" bIns="0" anchor="t">
            <a:spAutoFit/>
          </a:bodyPr>
          <a:lstStyle/>
          <a:p>
            <a:pPr algn="l"/>
            <a:r>
              <a:rPr sz="1200" b="1" i="0">
                <a:solidFill>
                  <a:srgbClr val="0080E0"/>
                </a:solidFill>
                <a:latin typeface="Calibri"/>
              </a:rPr>
              <a:t>▸</a:t>
            </a:r>
          </a:p>
        </p:txBody>
      </p:sp>
      <p:sp>
        <p:nvSpPr>
          <p:cNvPr id="49" name="TextBox 48"/>
          <p:cNvSpPr txBox="1"/>
          <p:nvPr/>
        </p:nvSpPr>
        <p:spPr>
          <a:xfrm>
            <a:off x="8732520" y="4892040"/>
            <a:ext cx="2926080" cy="731520"/>
          </a:xfrm>
          <a:prstGeom prst="rect">
            <a:avLst/>
          </a:prstGeom>
          <a:noFill/>
        </p:spPr>
        <p:txBody>
          <a:bodyPr wrap="square" lIns="0" rIns="0" tIns="0" bIns="0" anchor="t">
            <a:spAutoFit/>
          </a:bodyPr>
          <a:lstStyle/>
          <a:p>
            <a:pPr algn="l"/>
            <a:r>
              <a:rPr sz="1000" b="0" i="0">
                <a:solidFill>
                  <a:srgbClr val="F1F5F9"/>
                </a:solidFill>
                <a:latin typeface="Calibri"/>
              </a:rPr>
              <a:t>Establish quarterly red-teaming cadence (incl. Visual Prompt Injection)</a:t>
            </a:r>
          </a:p>
        </p:txBody>
      </p:sp>
      <p:sp>
        <p:nvSpPr>
          <p:cNvPr id="50" name="TextBox 49"/>
          <p:cNvSpPr txBox="1"/>
          <p:nvPr/>
        </p:nvSpPr>
        <p:spPr>
          <a:xfrm>
            <a:off x="8458200" y="5394960"/>
            <a:ext cx="274320" cy="365760"/>
          </a:xfrm>
          <a:prstGeom prst="rect">
            <a:avLst/>
          </a:prstGeom>
          <a:noFill/>
        </p:spPr>
        <p:txBody>
          <a:bodyPr wrap="square" lIns="0" rIns="0" tIns="0" bIns="0" anchor="t">
            <a:spAutoFit/>
          </a:bodyPr>
          <a:lstStyle/>
          <a:p>
            <a:pPr algn="l"/>
            <a:r>
              <a:rPr sz="1200" b="1" i="0">
                <a:solidFill>
                  <a:srgbClr val="0080E0"/>
                </a:solidFill>
                <a:latin typeface="Calibri"/>
              </a:rPr>
              <a:t>▸</a:t>
            </a:r>
          </a:p>
        </p:txBody>
      </p:sp>
      <p:sp>
        <p:nvSpPr>
          <p:cNvPr id="51" name="TextBox 50"/>
          <p:cNvSpPr txBox="1"/>
          <p:nvPr/>
        </p:nvSpPr>
        <p:spPr>
          <a:xfrm>
            <a:off x="8732520" y="5394960"/>
            <a:ext cx="2926080" cy="731520"/>
          </a:xfrm>
          <a:prstGeom prst="rect">
            <a:avLst/>
          </a:prstGeom>
          <a:noFill/>
        </p:spPr>
        <p:txBody>
          <a:bodyPr wrap="square" lIns="0" rIns="0" tIns="0" bIns="0" anchor="t">
            <a:spAutoFit/>
          </a:bodyPr>
          <a:lstStyle/>
          <a:p>
            <a:pPr algn="l"/>
            <a:r>
              <a:rPr sz="1000" b="0" i="0">
                <a:solidFill>
                  <a:srgbClr val="F1F5F9"/>
                </a:solidFill>
                <a:latin typeface="Calibri"/>
              </a:rPr>
              <a:t>Build board-level reporting dashboard (monthly cadence)</a:t>
            </a:r>
          </a:p>
        </p:txBody>
      </p:sp>
      <p:sp>
        <p:nvSpPr>
          <p:cNvPr id="52" name="TextBox 51"/>
          <p:cNvSpPr txBox="1"/>
          <p:nvPr/>
        </p:nvSpPr>
        <p:spPr>
          <a:xfrm>
            <a:off x="8458200" y="5897880"/>
            <a:ext cx="274320" cy="365760"/>
          </a:xfrm>
          <a:prstGeom prst="rect">
            <a:avLst/>
          </a:prstGeom>
          <a:noFill/>
        </p:spPr>
        <p:txBody>
          <a:bodyPr wrap="square" lIns="0" rIns="0" tIns="0" bIns="0" anchor="t">
            <a:spAutoFit/>
          </a:bodyPr>
          <a:lstStyle/>
          <a:p>
            <a:pPr algn="l"/>
            <a:r>
              <a:rPr sz="1200" b="1" i="0">
                <a:solidFill>
                  <a:srgbClr val="0080E0"/>
                </a:solidFill>
                <a:latin typeface="Calibri"/>
              </a:rPr>
              <a:t>▸</a:t>
            </a:r>
          </a:p>
        </p:txBody>
      </p:sp>
      <p:sp>
        <p:nvSpPr>
          <p:cNvPr id="53" name="TextBox 52"/>
          <p:cNvSpPr txBox="1"/>
          <p:nvPr/>
        </p:nvSpPr>
        <p:spPr>
          <a:xfrm>
            <a:off x="8732520" y="5897880"/>
            <a:ext cx="2926080" cy="731520"/>
          </a:xfrm>
          <a:prstGeom prst="rect">
            <a:avLst/>
          </a:prstGeom>
          <a:noFill/>
        </p:spPr>
        <p:txBody>
          <a:bodyPr wrap="square" lIns="0" rIns="0" tIns="0" bIns="0" anchor="t">
            <a:spAutoFit/>
          </a:bodyPr>
          <a:lstStyle/>
          <a:p>
            <a:pPr algn="l"/>
            <a:r>
              <a:rPr sz="1000" b="0" i="0">
                <a:solidFill>
                  <a:srgbClr val="F1F5F9"/>
                </a:solidFill>
                <a:latin typeface="Calibri"/>
              </a:rPr>
              <a:t>Define agent decommissioning playbook with credential revocation SOP</a:t>
            </a:r>
          </a:p>
        </p:txBody>
      </p:sp>
      <p:sp>
        <p:nvSpPr>
          <p:cNvPr id="54" name="Rectangle 53"/>
          <p:cNvSpPr/>
          <p:nvPr/>
        </p:nvSpPr>
        <p:spPr>
          <a:xfrm>
            <a:off x="548640" y="6446520"/>
            <a:ext cx="11064240" cy="365760"/>
          </a:xfrm>
          <a:prstGeom prst="rect">
            <a:avLst/>
          </a:prstGeom>
          <a:solidFill>
            <a:srgbClr val="00C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822960" y="6446520"/>
            <a:ext cx="10515600" cy="365760"/>
          </a:xfrm>
          <a:prstGeom prst="rect">
            <a:avLst/>
          </a:prstGeom>
          <a:noFill/>
        </p:spPr>
        <p:txBody>
          <a:bodyPr wrap="square" lIns="0" rIns="0" tIns="0" bIns="0" anchor="ctr">
            <a:spAutoFit/>
          </a:bodyPr>
          <a:lstStyle/>
          <a:p>
            <a:pPr algn="l"/>
            <a:r>
              <a:rPr sz="1100" b="1" i="0">
                <a:solidFill>
                  <a:srgbClr val="0A1628"/>
                </a:solidFill>
                <a:latin typeface="Calibri"/>
              </a:rPr>
              <a:t>→  Full action plan template (with owners, dates, and tracking) available in the Vertex Frontier Agentic AI Security Audit Workbook.</a:t>
            </a:r>
          </a:p>
        </p:txBody>
      </p:sp>
      <p:sp>
        <p:nvSpPr>
          <p:cNvPr id="56" name="Rectangle 55"/>
          <p:cNvSpPr/>
          <p:nvPr/>
        </p:nvSpPr>
        <p:spPr>
          <a:xfrm>
            <a:off x="0" y="6492240"/>
            <a:ext cx="12191695" cy="365760"/>
          </a:xfrm>
          <a:prstGeom prst="rect">
            <a:avLst/>
          </a:prstGeom>
          <a:solidFill>
            <a:srgbClr val="1222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TextBox 56"/>
          <p:cNvSpPr txBox="1"/>
          <p:nvPr/>
        </p:nvSpPr>
        <p:spPr>
          <a:xfrm>
            <a:off x="365760" y="6492240"/>
            <a:ext cx="3657600" cy="365760"/>
          </a:xfrm>
          <a:prstGeom prst="rect">
            <a:avLst/>
          </a:prstGeom>
          <a:noFill/>
        </p:spPr>
        <p:txBody>
          <a:bodyPr wrap="square" lIns="0" rIns="0" tIns="0" bIns="0" anchor="ctr">
            <a:spAutoFit/>
          </a:bodyPr>
          <a:lstStyle/>
          <a:p>
            <a:pPr algn="l"/>
            <a:r>
              <a:rPr sz="900" b="0" i="0">
                <a:solidFill>
                  <a:srgbClr val="94A3B8"/>
                </a:solidFill>
                <a:latin typeface="Calibri"/>
              </a:rPr>
              <a:t>Vertex Frontier  •  Agentic AI Security — Board Briefing</a:t>
            </a:r>
          </a:p>
        </p:txBody>
      </p:sp>
      <p:sp>
        <p:nvSpPr>
          <p:cNvPr id="58" name="TextBox 57"/>
          <p:cNvSpPr txBox="1"/>
          <p:nvPr/>
        </p:nvSpPr>
        <p:spPr>
          <a:xfrm>
            <a:off x="11094415" y="6492240"/>
            <a:ext cx="731520" cy="365760"/>
          </a:xfrm>
          <a:prstGeom prst="rect">
            <a:avLst/>
          </a:prstGeom>
          <a:noFill/>
        </p:spPr>
        <p:txBody>
          <a:bodyPr wrap="square" lIns="0" rIns="0" tIns="0" bIns="0" anchor="ctr">
            <a:spAutoFit/>
          </a:bodyPr>
          <a:lstStyle/>
          <a:p>
            <a:pPr algn="r"/>
            <a:r>
              <a:rPr sz="900" b="0" i="0">
                <a:solidFill>
                  <a:srgbClr val="94A3B8"/>
                </a:solidFill>
                <a:latin typeface="Calibri"/>
              </a:rPr>
              <a:t>11 / 12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Rectangle 1"/>
          <p:cNvSpPr/>
          <p:nvPr/>
        </p:nvSpPr>
        <p:spPr>
          <a:xfrm>
            <a:off x="0" y="0"/>
            <a:ext cx="274320" cy="6858000"/>
          </a:xfrm>
          <a:prstGeom prst="rect">
            <a:avLst/>
          </a:prstGeom>
          <a:solidFill>
            <a:srgbClr val="008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274320" y="0"/>
            <a:ext cx="45720" cy="6858000"/>
          </a:xfrm>
          <a:prstGeom prst="rect">
            <a:avLst/>
          </a:prstGeom>
          <a:solidFill>
            <a:srgbClr val="00C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vf_logo_256.png"/>
          <p:cNvPicPr>
            <a:picLocks noChangeAspect="1"/>
          </p:cNvPicPr>
          <p:nvPr/>
        </p:nvPicPr>
        <p:blipFill>
          <a:blip r:embed="rId2"/>
          <a:stretch>
            <a:fillRect/>
          </a:stretch>
        </p:blipFill>
        <p:spPr>
          <a:xfrm>
            <a:off x="5458968" y="731520"/>
            <a:ext cx="1280160" cy="1280160"/>
          </a:xfrm>
          <a:prstGeom prst="rect">
            <a:avLst/>
          </a:prstGeom>
        </p:spPr>
      </p:pic>
      <p:sp>
        <p:nvSpPr>
          <p:cNvPr id="5" name="TextBox 4"/>
          <p:cNvSpPr txBox="1"/>
          <p:nvPr/>
        </p:nvSpPr>
        <p:spPr>
          <a:xfrm>
            <a:off x="548640" y="2194560"/>
            <a:ext cx="11064240" cy="457200"/>
          </a:xfrm>
          <a:prstGeom prst="rect">
            <a:avLst/>
          </a:prstGeom>
          <a:noFill/>
        </p:spPr>
        <p:txBody>
          <a:bodyPr wrap="square" lIns="0" rIns="0" tIns="0" bIns="0" anchor="t">
            <a:spAutoFit/>
          </a:bodyPr>
          <a:lstStyle/>
          <a:p>
            <a:pPr algn="ctr"/>
            <a:r>
              <a:rPr sz="1400" b="1" i="0">
                <a:solidFill>
                  <a:srgbClr val="00C0E0"/>
                </a:solidFill>
                <a:latin typeface="Calibri"/>
              </a:rPr>
              <a:t>VERTEX FRONTIER</a:t>
            </a:r>
          </a:p>
        </p:txBody>
      </p:sp>
      <p:sp>
        <p:nvSpPr>
          <p:cNvPr id="6" name="TextBox 5"/>
          <p:cNvSpPr txBox="1"/>
          <p:nvPr/>
        </p:nvSpPr>
        <p:spPr>
          <a:xfrm>
            <a:off x="548640" y="2651760"/>
            <a:ext cx="11064240" cy="914400"/>
          </a:xfrm>
          <a:prstGeom prst="rect">
            <a:avLst/>
          </a:prstGeom>
          <a:noFill/>
        </p:spPr>
        <p:txBody>
          <a:bodyPr wrap="square" lIns="0" rIns="0" tIns="0" bIns="0" anchor="t">
            <a:spAutoFit/>
          </a:bodyPr>
          <a:lstStyle/>
          <a:p>
            <a:pPr algn="ctr"/>
            <a:r>
              <a:rPr sz="4000" b="1" i="0">
                <a:solidFill>
                  <a:srgbClr val="F1F5F9"/>
                </a:solidFill>
                <a:latin typeface="Calibri"/>
              </a:rPr>
              <a:t>The Window to Get This Right Is Narrow</a:t>
            </a:r>
          </a:p>
        </p:txBody>
      </p:sp>
      <p:sp>
        <p:nvSpPr>
          <p:cNvPr id="7" name="TextBox 6"/>
          <p:cNvSpPr txBox="1"/>
          <p:nvPr/>
        </p:nvSpPr>
        <p:spPr>
          <a:xfrm>
            <a:off x="1371600" y="3566160"/>
            <a:ext cx="9418320" cy="548640"/>
          </a:xfrm>
          <a:prstGeom prst="rect">
            <a:avLst/>
          </a:prstGeom>
          <a:noFill/>
        </p:spPr>
        <p:txBody>
          <a:bodyPr wrap="square" lIns="0" rIns="0" tIns="0" bIns="0" anchor="t">
            <a:spAutoFit/>
          </a:bodyPr>
          <a:lstStyle/>
          <a:p>
            <a:pPr algn="ctr"/>
            <a:r>
              <a:rPr sz="1400" b="0" i="1">
                <a:solidFill>
                  <a:srgbClr val="94A3B8"/>
                </a:solidFill>
                <a:latin typeface="Calibri"/>
              </a:rPr>
              <a:t>Agentic AI is arriving in enterprise production considerably faster than the governance infrastructure meant to support it. The organizations that come out ahead will be the ones who treated agent identity as a Day-1 decision — not a Day-90 afterthought.</a:t>
            </a:r>
          </a:p>
        </p:txBody>
      </p:sp>
      <p:sp>
        <p:nvSpPr>
          <p:cNvPr id="8" name="Rectangle 7"/>
          <p:cNvSpPr/>
          <p:nvPr/>
        </p:nvSpPr>
        <p:spPr>
          <a:xfrm>
            <a:off x="1828800" y="4572000"/>
            <a:ext cx="8503920" cy="640080"/>
          </a:xfrm>
          <a:prstGeom prst="rect">
            <a:avLst/>
          </a:prstGeom>
          <a:solidFill>
            <a:srgbClr val="008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28800" y="4572000"/>
            <a:ext cx="8503920" cy="640080"/>
          </a:xfrm>
          <a:prstGeom prst="rect">
            <a:avLst/>
          </a:prstGeom>
          <a:noFill/>
        </p:spPr>
        <p:txBody>
          <a:bodyPr wrap="square" lIns="0" rIns="0" tIns="0" bIns="0" anchor="ctr">
            <a:spAutoFit/>
          </a:bodyPr>
          <a:lstStyle/>
          <a:p>
            <a:pPr algn="ctr"/>
            <a:r>
              <a:rPr sz="1400" b="1" i="0">
                <a:solidFill>
                  <a:srgbClr val="FFFFFF"/>
                </a:solidFill>
                <a:latin typeface="Calibri"/>
              </a:rPr>
              <a:t>→  Bring this deck and the Audit Workbook to a 60-minute live session</a:t>
            </a:r>
          </a:p>
        </p:txBody>
      </p:sp>
      <p:sp>
        <p:nvSpPr>
          <p:cNvPr id="10" name="Rectangle 9"/>
          <p:cNvSpPr/>
          <p:nvPr/>
        </p:nvSpPr>
        <p:spPr>
          <a:xfrm>
            <a:off x="1828800" y="5349240"/>
            <a:ext cx="8503920" cy="640080"/>
          </a:xfrm>
          <a:prstGeom prst="rect">
            <a:avLst/>
          </a:prstGeom>
          <a:solidFill>
            <a:srgbClr val="00C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828800" y="5349240"/>
            <a:ext cx="8503920" cy="640080"/>
          </a:xfrm>
          <a:prstGeom prst="rect">
            <a:avLst/>
          </a:prstGeom>
          <a:noFill/>
        </p:spPr>
        <p:txBody>
          <a:bodyPr wrap="square" lIns="0" rIns="0" tIns="0" bIns="0" anchor="ctr">
            <a:spAutoFit/>
          </a:bodyPr>
          <a:lstStyle/>
          <a:p>
            <a:pPr algn="ctr"/>
            <a:r>
              <a:rPr sz="1800" b="1" i="0">
                <a:solidFill>
                  <a:srgbClr val="0A1628"/>
                </a:solidFill>
                <a:latin typeface="Calibri"/>
              </a:rPr>
              <a:t>→  https://vertexfrontier.com/</a:t>
            </a:r>
          </a:p>
        </p:txBody>
      </p:sp>
      <p:sp>
        <p:nvSpPr>
          <p:cNvPr id="12" name="TextBox 11"/>
          <p:cNvSpPr txBox="1"/>
          <p:nvPr/>
        </p:nvSpPr>
        <p:spPr>
          <a:xfrm>
            <a:off x="548640" y="6355080"/>
            <a:ext cx="11064240" cy="365760"/>
          </a:xfrm>
          <a:prstGeom prst="rect">
            <a:avLst/>
          </a:prstGeom>
          <a:noFill/>
        </p:spPr>
        <p:txBody>
          <a:bodyPr wrap="square" lIns="0" rIns="0" tIns="0" bIns="0" anchor="t">
            <a:spAutoFit/>
          </a:bodyPr>
          <a:lstStyle/>
          <a:p>
            <a:pPr algn="ctr"/>
            <a:r>
              <a:rPr sz="1000" b="0" i="1">
                <a:solidFill>
                  <a:srgbClr val="94A3B8"/>
                </a:solidFill>
                <a:latin typeface="Calibri"/>
              </a:rPr>
              <a:t>Companion resources:  Audit Workbook (Excel)  •  Vendor Evaluation Matrix (Excel)  •  This Board Briefing (PPTX)</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